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460" r:id="rId4"/>
    <p:sldMasterId id="2147484533" r:id="rId5"/>
    <p:sldMasterId id="2147484891" r:id="rId6"/>
    <p:sldMasterId id="2147484951" r:id="rId7"/>
    <p:sldMasterId id="2147484956" r:id="rId8"/>
    <p:sldMasterId id="2147484970" r:id="rId9"/>
    <p:sldMasterId id="2147484976" r:id="rId10"/>
    <p:sldMasterId id="2147484990" r:id="rId11"/>
  </p:sldMasterIdLst>
  <p:notesMasterIdLst>
    <p:notesMasterId r:id="rId23"/>
  </p:notesMasterIdLst>
  <p:handoutMasterIdLst>
    <p:handoutMasterId r:id="rId24"/>
  </p:handoutMasterIdLst>
  <p:sldIdLst>
    <p:sldId id="2147376038" r:id="rId12"/>
    <p:sldId id="2147376013" r:id="rId13"/>
    <p:sldId id="2147376184" r:id="rId14"/>
    <p:sldId id="2147376165" r:id="rId15"/>
    <p:sldId id="2147376167" r:id="rId16"/>
    <p:sldId id="2147376164" r:id="rId17"/>
    <p:sldId id="2147376168" r:id="rId18"/>
    <p:sldId id="2147376192" r:id="rId19"/>
    <p:sldId id="2147376193" r:id="rId20"/>
    <p:sldId id="2147376180" r:id="rId21"/>
    <p:sldId id="2147376170" r:id="rId22"/>
  </p:sldIdLst>
  <p:sldSz cx="13004800" cy="7315200"/>
  <p:notesSz cx="9388475" cy="7102475"/>
  <p:defaultTextStyle>
    <a:defPPr>
      <a:defRPr lang="en-US"/>
    </a:defPPr>
    <a:lvl1pPr marL="0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176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354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52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708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88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063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23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41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4566" userDrawn="1">
          <p15:clr>
            <a:srgbClr val="A4A3A4"/>
          </p15:clr>
        </p15:guide>
        <p15:guide id="4" pos="616" userDrawn="1">
          <p15:clr>
            <a:srgbClr val="A4A3A4"/>
          </p15:clr>
        </p15:guide>
        <p15:guide id="5" pos="7792" userDrawn="1">
          <p15:clr>
            <a:srgbClr val="A4A3A4"/>
          </p15:clr>
        </p15:guide>
        <p15:guide id="6" pos="3377" userDrawn="1">
          <p15:clr>
            <a:srgbClr val="A4A3A4"/>
          </p15:clr>
        </p15:guide>
        <p15:guide id="7" orient="horz" pos="3528" userDrawn="1">
          <p15:clr>
            <a:srgbClr val="A4A3A4"/>
          </p15:clr>
        </p15:guide>
        <p15:guide id="8" pos="578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5CD2CD1-B9CF-426B-82D2-CFAD9D6AD609}" name="David Ballard" initials="DB" userId="S::ballard7@uw.edu::4c86a762-2f06-477d-8b1a-2ddde7d05d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254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06F"/>
    <a:srgbClr val="000000"/>
    <a:srgbClr val="002060"/>
    <a:srgbClr val="D4AE53"/>
    <a:srgbClr val="D9D9D9"/>
    <a:srgbClr val="E3C88D"/>
    <a:srgbClr val="E8D2A0"/>
    <a:srgbClr val="00B050"/>
    <a:srgbClr val="C5EDD8"/>
    <a:srgbClr val="F1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E882F-B7FE-F4D4-7C77-A6376E9C46F7}" v="6" dt="2026-02-24T16:22:28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1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992" y="68"/>
      </p:cViewPr>
      <p:guideLst>
        <p:guide orient="horz" pos="2544"/>
        <p:guide/>
        <p:guide orient="horz" pos="4566"/>
        <p:guide pos="616"/>
        <p:guide pos="7792"/>
        <p:guide pos="3377"/>
        <p:guide orient="horz" pos="3528"/>
        <p:guide pos="5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80649-111B-4FB9-9AF4-43A7F21EE3D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66CC9-F560-47FF-A365-F3F5B292A406}">
      <dgm:prSet phldrT="[Text]"/>
      <dgm:spPr/>
      <dgm:t>
        <a:bodyPr anchor="t"/>
        <a:lstStyle/>
        <a:p>
          <a:r>
            <a:rPr lang="en-US" dirty="0"/>
            <a:t>Receiving Depot</a:t>
          </a:r>
        </a:p>
      </dgm:t>
    </dgm:pt>
    <dgm:pt modelId="{F0201F3F-493C-4C60-9A18-31A8409DA1C4}" type="parTrans" cxnId="{F5E347BF-4366-42CB-A8E7-B2E0C19F6FD0}">
      <dgm:prSet/>
      <dgm:spPr/>
      <dgm:t>
        <a:bodyPr/>
        <a:lstStyle/>
        <a:p>
          <a:endParaRPr lang="en-US"/>
        </a:p>
      </dgm:t>
    </dgm:pt>
    <dgm:pt modelId="{636079F8-5A6A-4045-9B97-D3D151AB5341}" type="sibTrans" cxnId="{F5E347BF-4366-42CB-A8E7-B2E0C19F6FD0}">
      <dgm:prSet/>
      <dgm:spPr/>
      <dgm:t>
        <a:bodyPr/>
        <a:lstStyle/>
        <a:p>
          <a:endParaRPr lang="en-US"/>
        </a:p>
      </dgm:t>
    </dgm:pt>
    <dgm:pt modelId="{309ED25A-4884-4DFB-AB63-01207A4498A8}">
      <dgm:prSet phldrT="[Text]" custT="1"/>
      <dgm:spPr/>
      <dgm:t>
        <a:bodyPr/>
        <a:lstStyle/>
        <a:p>
          <a:r>
            <a:rPr lang="en-US" sz="1600" dirty="0">
              <a:latin typeface="Calibri"/>
            </a:rPr>
            <a:t>Gerberding Hall</a:t>
          </a:r>
          <a:endParaRPr lang="en-US" sz="1600" b="0" i="0" dirty="0"/>
        </a:p>
        <a:p>
          <a:r>
            <a:rPr lang="en-US" sz="1100" b="0" i="0" dirty="0">
              <a:solidFill>
                <a:srgbClr val="242424"/>
              </a:solidFill>
              <a:latin typeface="Aptos Narrow"/>
            </a:rPr>
            <a:t>1704 NE Grant Ln</a:t>
          </a:r>
          <a:endParaRPr lang="en-US" sz="1600" dirty="0"/>
        </a:p>
      </dgm:t>
    </dgm:pt>
    <dgm:pt modelId="{9EAF5F12-1105-4702-901A-4BB95C3CC73D}" type="parTrans" cxnId="{AED2F94E-8A4C-431E-9D4A-18058D690AC7}">
      <dgm:prSet/>
      <dgm:spPr/>
      <dgm:t>
        <a:bodyPr/>
        <a:lstStyle/>
        <a:p>
          <a:endParaRPr lang="en-US"/>
        </a:p>
      </dgm:t>
    </dgm:pt>
    <dgm:pt modelId="{60522A7D-D4C6-418E-8670-8E2ECBDD8B42}" type="sibTrans" cxnId="{AED2F94E-8A4C-431E-9D4A-18058D690AC7}">
      <dgm:prSet/>
      <dgm:spPr/>
      <dgm:t>
        <a:bodyPr/>
        <a:lstStyle/>
        <a:p>
          <a:endParaRPr lang="en-US"/>
        </a:p>
      </dgm:t>
    </dgm:pt>
    <dgm:pt modelId="{DC7C8C5F-BA6C-48F7-B43C-02F9DBC13883}">
      <dgm:prSet phldrT="[Text]" custT="1"/>
      <dgm:spPr/>
      <dgm:t>
        <a:bodyPr/>
        <a:lstStyle/>
        <a:p>
          <a:r>
            <a:rPr lang="en-US" sz="1600" dirty="0"/>
            <a:t>Student Union </a:t>
          </a:r>
          <a:r>
            <a:rPr lang="en-US" sz="1600" dirty="0" err="1"/>
            <a:t>Bldg</a:t>
          </a:r>
          <a:endParaRPr lang="en-US" sz="1600" dirty="0"/>
        </a:p>
        <a:p>
          <a:r>
            <a:rPr lang="en-US" sz="1100" b="0" i="0" dirty="0">
              <a:solidFill>
                <a:srgbClr val="242424"/>
              </a:solidFill>
              <a:latin typeface="Aptos Narrow"/>
            </a:rPr>
            <a:t>4001 E Stevens Way NE</a:t>
          </a:r>
          <a:endParaRPr lang="en-US" sz="1100" dirty="0">
            <a:solidFill>
              <a:srgbClr val="242424"/>
            </a:solidFill>
            <a:latin typeface="Aptos Narrow"/>
          </a:endParaRPr>
        </a:p>
      </dgm:t>
    </dgm:pt>
    <dgm:pt modelId="{D4A52974-1F9F-4214-838D-94F16153E5D6}" type="parTrans" cxnId="{C4066DC3-5729-49E9-A1FB-3CED292B6436}">
      <dgm:prSet/>
      <dgm:spPr/>
      <dgm:t>
        <a:bodyPr/>
        <a:lstStyle/>
        <a:p>
          <a:endParaRPr lang="en-US"/>
        </a:p>
      </dgm:t>
    </dgm:pt>
    <dgm:pt modelId="{FA0158FF-1055-4F9E-97D5-A08B1A0092DE}" type="sibTrans" cxnId="{C4066DC3-5729-49E9-A1FB-3CED292B6436}">
      <dgm:prSet/>
      <dgm:spPr/>
      <dgm:t>
        <a:bodyPr/>
        <a:lstStyle/>
        <a:p>
          <a:endParaRPr lang="en-US"/>
        </a:p>
      </dgm:t>
    </dgm:pt>
    <dgm:pt modelId="{58BFAAD2-A6A6-47D4-9E5B-908F11695446}">
      <dgm:prSet phldrT="[Text]" custT="1"/>
      <dgm:spPr/>
      <dgm:t>
        <a:bodyPr/>
        <a:lstStyle/>
        <a:p>
          <a:pPr rtl="0"/>
          <a:r>
            <a:rPr lang="en-US" sz="1600" dirty="0">
              <a:latin typeface="Calibri"/>
            </a:rPr>
            <a:t>Dempsey Hall</a:t>
          </a:r>
          <a:endParaRPr lang="en-US" sz="1100" b="0" i="0" dirty="0">
            <a:solidFill>
              <a:srgbClr val="242424"/>
            </a:solidFill>
            <a:latin typeface="Aptos Narrow"/>
          </a:endParaRPr>
        </a:p>
        <a:p>
          <a:pPr rtl="0"/>
          <a:r>
            <a:rPr lang="en-US" sz="1100" b="0" i="0" dirty="0">
              <a:solidFill>
                <a:srgbClr val="242424"/>
              </a:solidFill>
              <a:latin typeface="Aptos Narrow"/>
            </a:rPr>
            <a:t>      </a:t>
          </a:r>
          <a:r>
            <a:rPr lang="en-US" sz="1100" b="0" i="0" dirty="0"/>
            <a:t>4273 E Stevens Way</a:t>
          </a:r>
          <a:endParaRPr lang="en-US" sz="1100" dirty="0">
            <a:solidFill>
              <a:srgbClr val="242424"/>
            </a:solidFill>
            <a:latin typeface="Aptos Narrow"/>
          </a:endParaRPr>
        </a:p>
      </dgm:t>
    </dgm:pt>
    <dgm:pt modelId="{5908647E-CDE3-4E43-86D4-88CB39FF446E}" type="sibTrans" cxnId="{2B9BD5F9-9244-4AFB-9E65-377592D48B0E}">
      <dgm:prSet/>
      <dgm:spPr/>
      <dgm:t>
        <a:bodyPr/>
        <a:lstStyle/>
        <a:p>
          <a:endParaRPr lang="en-US"/>
        </a:p>
      </dgm:t>
    </dgm:pt>
    <dgm:pt modelId="{6FC86286-1218-4C7F-86FB-B84DCEF62AC0}" type="parTrans" cxnId="{2B9BD5F9-9244-4AFB-9E65-377592D48B0E}">
      <dgm:prSet/>
      <dgm:spPr/>
      <dgm:t>
        <a:bodyPr/>
        <a:lstStyle/>
        <a:p>
          <a:endParaRPr lang="en-US"/>
        </a:p>
      </dgm:t>
    </dgm:pt>
    <dgm:pt modelId="{58FB07D1-8693-406D-B81F-B664F4B5C2B4}">
      <dgm:prSet phldrT="[Text]" custT="1"/>
      <dgm:spPr/>
      <dgm:t>
        <a:bodyPr/>
        <a:lstStyle/>
        <a:p>
          <a:r>
            <a:rPr lang="en-US" sz="1700" dirty="0">
              <a:latin typeface="Calibri"/>
            </a:rPr>
            <a:t>Gould Hall</a:t>
          </a:r>
          <a:endParaRPr lang="en-US" sz="1700" b="0" i="0" dirty="0"/>
        </a:p>
        <a:p>
          <a:r>
            <a:rPr lang="en-US" sz="1100" b="0" i="0" dirty="0">
              <a:solidFill>
                <a:srgbClr val="242424"/>
              </a:solidFill>
              <a:latin typeface="Aptos Narrow"/>
            </a:rPr>
            <a:t>3950 University Way NE</a:t>
          </a:r>
          <a:endParaRPr lang="en-US" sz="1100" dirty="0"/>
        </a:p>
      </dgm:t>
    </dgm:pt>
    <dgm:pt modelId="{2C5C6F5E-6D38-46F6-92B9-CC43FB81C20B}" type="parTrans" cxnId="{D9240B43-8C70-47CA-A126-8BB2DA9C6C11}">
      <dgm:prSet/>
      <dgm:spPr/>
      <dgm:t>
        <a:bodyPr/>
        <a:lstStyle/>
        <a:p>
          <a:endParaRPr lang="en-US"/>
        </a:p>
      </dgm:t>
    </dgm:pt>
    <dgm:pt modelId="{A03D5B86-EAF4-4FB6-AAEB-77F445A40C56}" type="sibTrans" cxnId="{D9240B43-8C70-47CA-A126-8BB2DA9C6C11}">
      <dgm:prSet/>
      <dgm:spPr/>
      <dgm:t>
        <a:bodyPr/>
        <a:lstStyle/>
        <a:p>
          <a:endParaRPr lang="en-US"/>
        </a:p>
      </dgm:t>
    </dgm:pt>
    <dgm:pt modelId="{136DFE72-7A84-4827-BCA6-79790A61C148}" type="pres">
      <dgm:prSet presAssocID="{AF280649-111B-4FB9-9AF4-43A7F21EE3DB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A841B2E4-4929-4FEB-9524-010C1F8E8329}" type="pres">
      <dgm:prSet presAssocID="{27166CC9-F560-47FF-A365-F3F5B292A406}" presName="Parent" presStyleLbl="node1" presStyleIdx="0" presStyleCnt="2">
        <dgm:presLayoutVars>
          <dgm:chMax val="4"/>
          <dgm:chPref val="3"/>
        </dgm:presLayoutVars>
      </dgm:prSet>
      <dgm:spPr/>
    </dgm:pt>
    <dgm:pt modelId="{DCAA2F92-D12E-43A2-9977-88FC6F005F5C}" type="pres">
      <dgm:prSet presAssocID="{58BFAAD2-A6A6-47D4-9E5B-908F11695446}" presName="Accent" presStyleLbl="node1" presStyleIdx="1" presStyleCnt="2"/>
      <dgm:spPr/>
    </dgm:pt>
    <dgm:pt modelId="{FE62F7D0-AC45-4886-B611-B9FA37D047A6}" type="pres">
      <dgm:prSet presAssocID="{58BFAAD2-A6A6-47D4-9E5B-908F11695446}" presName="Image1" presStyleLbl="fgImgPlace1" presStyleIdx="0" presStyleCnt="4" custScaleX="61595" custScaleY="58925" custLinFactNeighborX="-27291" custLinFactNeighborY="-824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city block"/>
        </a:ext>
      </dgm:extLst>
    </dgm:pt>
    <dgm:pt modelId="{4196C542-4197-430E-A28B-DAF91C5BC68B}" type="pres">
      <dgm:prSet presAssocID="{58BFAAD2-A6A6-47D4-9E5B-908F11695446}" presName="Child1" presStyleLbl="revTx" presStyleIdx="0" presStyleCnt="4" custScaleX="118371" custScaleY="36746" custLinFactNeighborX="-21697" custLinFactNeighborY="-14497">
        <dgm:presLayoutVars>
          <dgm:chMax val="0"/>
          <dgm:chPref val="0"/>
          <dgm:bulletEnabled val="1"/>
        </dgm:presLayoutVars>
      </dgm:prSet>
      <dgm:spPr/>
    </dgm:pt>
    <dgm:pt modelId="{669C1C36-8ACB-4364-A39C-A6F583E7B8EB}" type="pres">
      <dgm:prSet presAssocID="{309ED25A-4884-4DFB-AB63-01207A4498A8}" presName="Image2" presStyleCnt="0"/>
      <dgm:spPr/>
    </dgm:pt>
    <dgm:pt modelId="{2CFE0924-5448-4F3B-8547-64763E7A8749}" type="pres">
      <dgm:prSet presAssocID="{309ED25A-4884-4DFB-AB63-01207A4498A8}" presName="Image" presStyleLbl="fgImgPlace1" presStyleIdx="1" presStyleCnt="4" custScaleX="60912" custScaleY="60197" custLinFactNeighborX="-3935" custLinFactNeighborY="-1266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city block"/>
        </a:ext>
      </dgm:extLst>
    </dgm:pt>
    <dgm:pt modelId="{6C7394B8-4564-416F-8433-326ECC45DF06}" type="pres">
      <dgm:prSet presAssocID="{309ED25A-4884-4DFB-AB63-01207A4498A8}" presName="Child2" presStyleLbl="revTx" presStyleIdx="1" presStyleCnt="4" custScaleX="120174" custScaleY="66898" custLinFactNeighborX="-11998" custLinFactNeighborY="-13265">
        <dgm:presLayoutVars>
          <dgm:chMax val="0"/>
          <dgm:chPref val="0"/>
          <dgm:bulletEnabled val="1"/>
        </dgm:presLayoutVars>
      </dgm:prSet>
      <dgm:spPr/>
    </dgm:pt>
    <dgm:pt modelId="{3AEA3D15-78E4-4526-A291-C6388E0F75C1}" type="pres">
      <dgm:prSet presAssocID="{58FB07D1-8693-406D-B81F-B664F4B5C2B4}" presName="Image3" presStyleCnt="0"/>
      <dgm:spPr/>
    </dgm:pt>
    <dgm:pt modelId="{19513D69-B009-49E0-BE28-17BD7E594790}" type="pres">
      <dgm:prSet presAssocID="{58FB07D1-8693-406D-B81F-B664F4B5C2B4}" presName="Image" presStyleLbl="fgImgPlace1" presStyleIdx="2" presStyleCnt="4" custScaleX="60912" custScaleY="60197" custLinFactNeighborX="-5999" custLinFactNeighborY="-330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city block"/>
        </a:ext>
      </dgm:extLst>
    </dgm:pt>
    <dgm:pt modelId="{8A7DD4F6-5023-44DC-9833-9E49FCEAE224}" type="pres">
      <dgm:prSet presAssocID="{58FB07D1-8693-406D-B81F-B664F4B5C2B4}" presName="Child3" presStyleLbl="revTx" presStyleIdx="2" presStyleCnt="4" custScaleX="120174" custScaleY="66898" custLinFactNeighborX="-12100" custLinFactNeighborY="-3191">
        <dgm:presLayoutVars>
          <dgm:chMax val="0"/>
          <dgm:chPref val="0"/>
          <dgm:bulletEnabled val="1"/>
        </dgm:presLayoutVars>
      </dgm:prSet>
      <dgm:spPr/>
    </dgm:pt>
    <dgm:pt modelId="{1D380EE4-B0C9-4BBF-97D2-386E7B854F3B}" type="pres">
      <dgm:prSet presAssocID="{DC7C8C5F-BA6C-48F7-B43C-02F9DBC13883}" presName="Image4" presStyleCnt="0"/>
      <dgm:spPr/>
    </dgm:pt>
    <dgm:pt modelId="{2C310701-E7AD-45C9-AECE-2455F0CA525D}" type="pres">
      <dgm:prSet presAssocID="{DC7C8C5F-BA6C-48F7-B43C-02F9DBC13883}" presName="Image" presStyleLbl="fgImgPlace1" presStyleIdx="3" presStyleCnt="4" custScaleX="56781" custScaleY="55509" custLinFactNeighborX="-7706" custLinFactNeighborY="1229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city block with various buildings, skyscrapers and trees"/>
        </a:ext>
      </dgm:extLst>
    </dgm:pt>
    <dgm:pt modelId="{C641DF52-EB4E-4192-9AF6-FBA6C20D1BB8}" type="pres">
      <dgm:prSet presAssocID="{DC7C8C5F-BA6C-48F7-B43C-02F9DBC13883}" presName="Child4" presStyleLbl="revTx" presStyleIdx="3" presStyleCnt="4" custLinFactNeighborX="-24718" custLinFactNeighborY="17016">
        <dgm:presLayoutVars>
          <dgm:chMax val="0"/>
          <dgm:chPref val="0"/>
          <dgm:bulletEnabled val="1"/>
        </dgm:presLayoutVars>
      </dgm:prSet>
      <dgm:spPr/>
    </dgm:pt>
  </dgm:ptLst>
  <dgm:cxnLst>
    <dgm:cxn modelId="{52680019-1A86-436A-AEF6-9AB10A71C634}" type="presOf" srcId="{309ED25A-4884-4DFB-AB63-01207A4498A8}" destId="{6C7394B8-4564-416F-8433-326ECC45DF06}" srcOrd="0" destOrd="0" presId="urn:microsoft.com/office/officeart/2011/layout/RadialPictureList"/>
    <dgm:cxn modelId="{AF731A3A-F2FD-4BBA-B6DF-65911ED1F71B}" type="presOf" srcId="{AF280649-111B-4FB9-9AF4-43A7F21EE3DB}" destId="{136DFE72-7A84-4827-BCA6-79790A61C148}" srcOrd="0" destOrd="0" presId="urn:microsoft.com/office/officeart/2011/layout/RadialPictureList"/>
    <dgm:cxn modelId="{D9240B43-8C70-47CA-A126-8BB2DA9C6C11}" srcId="{27166CC9-F560-47FF-A365-F3F5B292A406}" destId="{58FB07D1-8693-406D-B81F-B664F4B5C2B4}" srcOrd="2" destOrd="0" parTransId="{2C5C6F5E-6D38-46F6-92B9-CC43FB81C20B}" sibTransId="{A03D5B86-EAF4-4FB6-AAEB-77F445A40C56}"/>
    <dgm:cxn modelId="{AED2F94E-8A4C-431E-9D4A-18058D690AC7}" srcId="{27166CC9-F560-47FF-A365-F3F5B292A406}" destId="{309ED25A-4884-4DFB-AB63-01207A4498A8}" srcOrd="1" destOrd="0" parTransId="{9EAF5F12-1105-4702-901A-4BB95C3CC73D}" sibTransId="{60522A7D-D4C6-418E-8670-8E2ECBDD8B42}"/>
    <dgm:cxn modelId="{6E823652-685A-4B98-9916-6013A7455EF5}" type="presOf" srcId="{DC7C8C5F-BA6C-48F7-B43C-02F9DBC13883}" destId="{C641DF52-EB4E-4192-9AF6-FBA6C20D1BB8}" srcOrd="0" destOrd="0" presId="urn:microsoft.com/office/officeart/2011/layout/RadialPictureList"/>
    <dgm:cxn modelId="{D0AF9A8D-C92D-47E4-8F5F-5C2E706580F6}" type="presOf" srcId="{58FB07D1-8693-406D-B81F-B664F4B5C2B4}" destId="{8A7DD4F6-5023-44DC-9833-9E49FCEAE224}" srcOrd="0" destOrd="0" presId="urn:microsoft.com/office/officeart/2011/layout/RadialPictureList"/>
    <dgm:cxn modelId="{F5E347BF-4366-42CB-A8E7-B2E0C19F6FD0}" srcId="{AF280649-111B-4FB9-9AF4-43A7F21EE3DB}" destId="{27166CC9-F560-47FF-A365-F3F5B292A406}" srcOrd="0" destOrd="0" parTransId="{F0201F3F-493C-4C60-9A18-31A8409DA1C4}" sibTransId="{636079F8-5A6A-4045-9B97-D3D151AB5341}"/>
    <dgm:cxn modelId="{C4066DC3-5729-49E9-A1FB-3CED292B6436}" srcId="{27166CC9-F560-47FF-A365-F3F5B292A406}" destId="{DC7C8C5F-BA6C-48F7-B43C-02F9DBC13883}" srcOrd="3" destOrd="0" parTransId="{D4A52974-1F9F-4214-838D-94F16153E5D6}" sibTransId="{FA0158FF-1055-4F9E-97D5-A08B1A0092DE}"/>
    <dgm:cxn modelId="{30BDBAD0-0024-4075-8B01-4E0539FAD254}" type="presOf" srcId="{27166CC9-F560-47FF-A365-F3F5B292A406}" destId="{A841B2E4-4929-4FEB-9524-010C1F8E8329}" srcOrd="0" destOrd="0" presId="urn:microsoft.com/office/officeart/2011/layout/RadialPictureList"/>
    <dgm:cxn modelId="{B91E0CF4-16E0-4328-82A4-9A06D2DC5B05}" type="presOf" srcId="{58BFAAD2-A6A6-47D4-9E5B-908F11695446}" destId="{4196C542-4197-430E-A28B-DAF91C5BC68B}" srcOrd="0" destOrd="0" presId="urn:microsoft.com/office/officeart/2011/layout/RadialPictureList"/>
    <dgm:cxn modelId="{2B9BD5F9-9244-4AFB-9E65-377592D48B0E}" srcId="{27166CC9-F560-47FF-A365-F3F5B292A406}" destId="{58BFAAD2-A6A6-47D4-9E5B-908F11695446}" srcOrd="0" destOrd="0" parTransId="{6FC86286-1218-4C7F-86FB-B84DCEF62AC0}" sibTransId="{5908647E-CDE3-4E43-86D4-88CB39FF446E}"/>
    <dgm:cxn modelId="{E08686B1-224D-417F-A406-EADBD54A3691}" type="presParOf" srcId="{136DFE72-7A84-4827-BCA6-79790A61C148}" destId="{A841B2E4-4929-4FEB-9524-010C1F8E8329}" srcOrd="0" destOrd="0" presId="urn:microsoft.com/office/officeart/2011/layout/RadialPictureList"/>
    <dgm:cxn modelId="{575748A6-B029-4D53-8386-43175B1A0CB6}" type="presParOf" srcId="{136DFE72-7A84-4827-BCA6-79790A61C148}" destId="{DCAA2F92-D12E-43A2-9977-88FC6F005F5C}" srcOrd="1" destOrd="0" presId="urn:microsoft.com/office/officeart/2011/layout/RadialPictureList"/>
    <dgm:cxn modelId="{B7E512C6-E637-42B4-AE54-C22716867880}" type="presParOf" srcId="{136DFE72-7A84-4827-BCA6-79790A61C148}" destId="{FE62F7D0-AC45-4886-B611-B9FA37D047A6}" srcOrd="2" destOrd="0" presId="urn:microsoft.com/office/officeart/2011/layout/RadialPictureList"/>
    <dgm:cxn modelId="{0B26CB9A-FF5F-4542-8779-A29A064C70EE}" type="presParOf" srcId="{136DFE72-7A84-4827-BCA6-79790A61C148}" destId="{4196C542-4197-430E-A28B-DAF91C5BC68B}" srcOrd="3" destOrd="0" presId="urn:microsoft.com/office/officeart/2011/layout/RadialPictureList"/>
    <dgm:cxn modelId="{EDE454D1-1CA6-4EBA-BC89-7E76A5E8E2F7}" type="presParOf" srcId="{136DFE72-7A84-4827-BCA6-79790A61C148}" destId="{669C1C36-8ACB-4364-A39C-A6F583E7B8EB}" srcOrd="4" destOrd="0" presId="urn:microsoft.com/office/officeart/2011/layout/RadialPictureList"/>
    <dgm:cxn modelId="{CFF08BFC-AEFD-4069-ABFA-84912E2DD67A}" type="presParOf" srcId="{669C1C36-8ACB-4364-A39C-A6F583E7B8EB}" destId="{2CFE0924-5448-4F3B-8547-64763E7A8749}" srcOrd="0" destOrd="0" presId="urn:microsoft.com/office/officeart/2011/layout/RadialPictureList"/>
    <dgm:cxn modelId="{1C24702E-C04D-4E38-945F-D50798DA26F1}" type="presParOf" srcId="{136DFE72-7A84-4827-BCA6-79790A61C148}" destId="{6C7394B8-4564-416F-8433-326ECC45DF06}" srcOrd="5" destOrd="0" presId="urn:microsoft.com/office/officeart/2011/layout/RadialPictureList"/>
    <dgm:cxn modelId="{33052088-4BAF-4149-A1DD-270BF0681308}" type="presParOf" srcId="{136DFE72-7A84-4827-BCA6-79790A61C148}" destId="{3AEA3D15-78E4-4526-A291-C6388E0F75C1}" srcOrd="6" destOrd="0" presId="urn:microsoft.com/office/officeart/2011/layout/RadialPictureList"/>
    <dgm:cxn modelId="{1CCD1B56-6E31-4AAA-AD5B-3D40EBD2EA15}" type="presParOf" srcId="{3AEA3D15-78E4-4526-A291-C6388E0F75C1}" destId="{19513D69-B009-49E0-BE28-17BD7E594790}" srcOrd="0" destOrd="0" presId="urn:microsoft.com/office/officeart/2011/layout/RadialPictureList"/>
    <dgm:cxn modelId="{BCB75ED5-8E0E-49C6-A70B-B0A5173E88EB}" type="presParOf" srcId="{136DFE72-7A84-4827-BCA6-79790A61C148}" destId="{8A7DD4F6-5023-44DC-9833-9E49FCEAE224}" srcOrd="7" destOrd="0" presId="urn:microsoft.com/office/officeart/2011/layout/RadialPictureList"/>
    <dgm:cxn modelId="{4A777C76-6297-4645-874E-FF4ADC9EECDF}" type="presParOf" srcId="{136DFE72-7A84-4827-BCA6-79790A61C148}" destId="{1D380EE4-B0C9-4BBF-97D2-386E7B854F3B}" srcOrd="8" destOrd="0" presId="urn:microsoft.com/office/officeart/2011/layout/RadialPictureList"/>
    <dgm:cxn modelId="{D4BB8FFA-3BE5-49F9-BD33-AA9961111E35}" type="presParOf" srcId="{1D380EE4-B0C9-4BBF-97D2-386E7B854F3B}" destId="{2C310701-E7AD-45C9-AECE-2455F0CA525D}" srcOrd="0" destOrd="0" presId="urn:microsoft.com/office/officeart/2011/layout/RadialPictureList"/>
    <dgm:cxn modelId="{4B116098-31B9-48FF-8F62-63C79F4FEA91}" type="presParOf" srcId="{136DFE72-7A84-4827-BCA6-79790A61C148}" destId="{C641DF52-EB4E-4192-9AF6-FBA6C20D1BB8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1B2E4-4929-4FEB-9524-010C1F8E8329}">
      <dsp:nvSpPr>
        <dsp:cNvPr id="0" name=""/>
        <dsp:cNvSpPr/>
      </dsp:nvSpPr>
      <dsp:spPr>
        <a:xfrm>
          <a:off x="1484026" y="1420317"/>
          <a:ext cx="2365785" cy="2365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Receiving Depot</a:t>
          </a:r>
        </a:p>
      </dsp:txBody>
      <dsp:txXfrm>
        <a:off x="1830487" y="1766747"/>
        <a:ext cx="1672863" cy="1672713"/>
      </dsp:txXfrm>
    </dsp:sp>
    <dsp:sp modelId="{DCAA2F92-D12E-43A2-9977-88FC6F005F5C}">
      <dsp:nvSpPr>
        <dsp:cNvPr id="0" name=""/>
        <dsp:cNvSpPr/>
      </dsp:nvSpPr>
      <dsp:spPr>
        <a:xfrm>
          <a:off x="264320" y="104848"/>
          <a:ext cx="4768383" cy="49705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2F7D0-AC45-4886-B611-B9FA37D047A6}">
      <dsp:nvSpPr>
        <dsp:cNvPr id="0" name=""/>
        <dsp:cNvSpPr/>
      </dsp:nvSpPr>
      <dsp:spPr>
        <a:xfrm>
          <a:off x="3113809" y="65535"/>
          <a:ext cx="780798" cy="7467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6C542-4197-430E-A28B-DAF91C5BC68B}">
      <dsp:nvSpPr>
        <dsp:cNvPr id="0" name=""/>
        <dsp:cNvSpPr/>
      </dsp:nvSpPr>
      <dsp:spPr>
        <a:xfrm>
          <a:off x="4056481" y="136114"/>
          <a:ext cx="2008627" cy="4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latin typeface="Calibri"/>
            </a:rPr>
            <a:t>Dempsey Hall</a:t>
          </a:r>
          <a:endParaRPr lang="en-US" sz="1100" b="0" i="0" kern="1200" dirty="0">
            <a:solidFill>
              <a:srgbClr val="242424"/>
            </a:solidFill>
            <a:latin typeface="Aptos Narrow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100" b="0" i="0" kern="1200" dirty="0">
              <a:solidFill>
                <a:srgbClr val="242424"/>
              </a:solidFill>
              <a:latin typeface="Aptos Narrow"/>
            </a:rPr>
            <a:t>      </a:t>
          </a:r>
          <a:r>
            <a:rPr lang="en-US" sz="1100" b="0" i="0" kern="1200" dirty="0"/>
            <a:t>4273 E Stevens Way</a:t>
          </a:r>
          <a:endParaRPr lang="en-US" sz="1100" kern="1200" dirty="0">
            <a:solidFill>
              <a:srgbClr val="242424"/>
            </a:solidFill>
            <a:latin typeface="Aptos Narrow"/>
          </a:endParaRPr>
        </a:p>
      </dsp:txBody>
      <dsp:txXfrm>
        <a:off x="4056481" y="136114"/>
        <a:ext cx="2008627" cy="450812"/>
      </dsp:txXfrm>
    </dsp:sp>
    <dsp:sp modelId="{2CFE0924-5448-4F3B-8547-64763E7A8749}">
      <dsp:nvSpPr>
        <dsp:cNvPr id="0" name=""/>
        <dsp:cNvSpPr/>
      </dsp:nvSpPr>
      <dsp:spPr>
        <a:xfrm>
          <a:off x="4350518" y="1181837"/>
          <a:ext cx="772140" cy="7629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394B8-4564-416F-8433-326ECC45DF06}">
      <dsp:nvSpPr>
        <dsp:cNvPr id="0" name=""/>
        <dsp:cNvSpPr/>
      </dsp:nvSpPr>
      <dsp:spPr>
        <a:xfrm>
          <a:off x="5138604" y="1152571"/>
          <a:ext cx="2039222" cy="82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latin typeface="Calibri"/>
            </a:rPr>
            <a:t>Gerberding Hall</a:t>
          </a:r>
          <a:endParaRPr lang="en-US" sz="1600" b="0" i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100" b="0" i="0" kern="1200" dirty="0">
              <a:solidFill>
                <a:srgbClr val="242424"/>
              </a:solidFill>
              <a:latin typeface="Aptos Narrow"/>
            </a:rPr>
            <a:t>1704 NE Grant Ln</a:t>
          </a:r>
          <a:endParaRPr lang="en-US" sz="1600" kern="1200" dirty="0"/>
        </a:p>
      </dsp:txBody>
      <dsp:txXfrm>
        <a:off x="5138604" y="1152571"/>
        <a:ext cx="2039222" cy="820727"/>
      </dsp:txXfrm>
    </dsp:sp>
    <dsp:sp modelId="{19513D69-B009-49E0-BE28-17BD7E594790}">
      <dsp:nvSpPr>
        <dsp:cNvPr id="0" name=""/>
        <dsp:cNvSpPr/>
      </dsp:nvSpPr>
      <dsp:spPr>
        <a:xfrm>
          <a:off x="4319492" y="3035865"/>
          <a:ext cx="772140" cy="7629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DD4F6-5023-44DC-9833-9E49FCEAE224}">
      <dsp:nvSpPr>
        <dsp:cNvPr id="0" name=""/>
        <dsp:cNvSpPr/>
      </dsp:nvSpPr>
      <dsp:spPr>
        <a:xfrm>
          <a:off x="5136873" y="3009943"/>
          <a:ext cx="2039222" cy="82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700" kern="1200" dirty="0">
              <a:latin typeface="Calibri"/>
            </a:rPr>
            <a:t>Gould Hall</a:t>
          </a:r>
          <a:endParaRPr lang="en-US" sz="1700" b="0" i="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100" b="0" i="0" kern="1200" dirty="0">
              <a:solidFill>
                <a:srgbClr val="242424"/>
              </a:solidFill>
              <a:latin typeface="Aptos Narrow"/>
            </a:rPr>
            <a:t>3950 University Way NE</a:t>
          </a:r>
          <a:endParaRPr lang="en-US" sz="1100" kern="1200" dirty="0"/>
        </a:p>
      </dsp:txBody>
      <dsp:txXfrm>
        <a:off x="5136873" y="3009943"/>
        <a:ext cx="2039222" cy="820727"/>
      </dsp:txXfrm>
    </dsp:sp>
    <dsp:sp modelId="{2C310701-E7AD-45C9-AECE-2455F0CA525D}">
      <dsp:nvSpPr>
        <dsp:cNvPr id="0" name=""/>
        <dsp:cNvSpPr/>
      </dsp:nvSpPr>
      <dsp:spPr>
        <a:xfrm>
          <a:off x="3392587" y="4484736"/>
          <a:ext cx="719774" cy="70350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1DF52-EB4E-4192-9AF6-FBA6C20D1BB8}">
      <dsp:nvSpPr>
        <dsp:cNvPr id="0" name=""/>
        <dsp:cNvSpPr/>
      </dsp:nvSpPr>
      <dsp:spPr>
        <a:xfrm>
          <a:off x="4161085" y="4177721"/>
          <a:ext cx="1696891" cy="122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/>
            <a:t>Student Union </a:t>
          </a:r>
          <a:r>
            <a:rPr lang="en-US" sz="1600" kern="1200" dirty="0" err="1"/>
            <a:t>Bldg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100" b="0" i="0" kern="1200" dirty="0">
              <a:solidFill>
                <a:srgbClr val="242424"/>
              </a:solidFill>
              <a:latin typeface="Aptos Narrow"/>
            </a:rPr>
            <a:t>4001 E Stevens Way NE</a:t>
          </a:r>
          <a:endParaRPr lang="en-US" sz="1100" kern="1200" dirty="0">
            <a:solidFill>
              <a:srgbClr val="242424"/>
            </a:solidFill>
            <a:latin typeface="Aptos Narrow"/>
          </a:endParaRPr>
        </a:p>
      </dsp:txBody>
      <dsp:txXfrm>
        <a:off x="4161085" y="4177721"/>
        <a:ext cx="1696891" cy="122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685F0F4D-3143-F54F-90D7-A2ABC584E48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7F49EE16-A310-AE4D-9E91-6A244C3B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F133C62B-1BF1-F54A-8DA9-002D51A9B8EA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06" tIns="46702" rIns="93406" bIns="46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9" y="3373677"/>
            <a:ext cx="7510780" cy="3196114"/>
          </a:xfrm>
          <a:prstGeom prst="rect">
            <a:avLst/>
          </a:prstGeom>
        </p:spPr>
        <p:txBody>
          <a:bodyPr vert="horz" lIns="93406" tIns="46702" rIns="93406" bIns="46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21F0486C-94EE-7249-8AC8-76A196C6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3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4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72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50FA0-8E89-A51C-D69E-5CF53F49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9F754-8988-8CBC-BEC1-C03B9BFD8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1BB0E-32B2-C3A8-AFB8-408FE9117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E58D8-E25A-9DE3-4B98-9BE589D19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57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F22C0-36CD-F7CE-30F6-25D9D99FB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709B1-532A-A766-A5DD-4A3AE26D3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B1CA0-281A-34A4-647F-8F7DB6866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D9468-ABAD-7506-AB98-76B288A8F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36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18E0-6243-9946-037D-A4EB2214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62506-71EA-AF20-D8E8-BE2BC1D79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AEEE8-8CDA-C167-0EF0-848483966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FE862-8EF4-27BA-1A84-3AAF7387A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5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76B4-651F-C954-BBCA-1FA8C5300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71A55-5308-6EDF-4959-5AA8F161E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35423-EF7B-B191-070C-A8562C473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04BF1-DFD6-0C56-9107-DDD9ED4A9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0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15066-B10C-50BE-24D3-10853FF1A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FA0B5-B201-DB58-AD60-FEB4DC1BC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DE089-6F25-1FEB-752C-F354FF44C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7DC3C-AB32-0A7E-6048-10F5C482E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2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EAFED-CA20-4934-61B2-E4E98E5FD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DC732-3E8B-1BB5-FF3B-27F160E8D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4DCAD-0B05-25F3-1A69-E9AEA4311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4C22A-4528-43EE-21FA-E3EE80842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2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20F3-64AE-34A5-70C2-86C74404C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35CC4-93DE-440C-155F-E2E3FF466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D9D02-AC9E-D256-DA0C-C512FB33B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EF740-016A-B994-D852-E5C56BDC6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4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05618-3BBC-5198-63F2-9D2DD5D40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DE2D5-F0A0-0CFA-2D55-9BBF5A026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AFF1D-9547-A221-7AA4-C61227E32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EC6CE-B51D-53D7-DF88-3848D1B0D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85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1323623"/>
            <a:ext cx="11658117" cy="5048729"/>
          </a:xfrm>
          <a:prstGeom prst="rect">
            <a:avLst/>
          </a:prstGeom>
        </p:spPr>
        <p:txBody>
          <a:bodyPr anchor="ctr"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290F2C-BE27-4FCA-A660-C90CC0BA8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5004" y="6720870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7" y="1939213"/>
            <a:ext cx="11640409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49" y="6738118"/>
            <a:ext cx="2335316" cy="30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6DC03-5128-4F80-81CD-8AA579A24B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EF4F52D-E178-42C6-9597-FF75E0336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B26974-13BB-4B72-B68E-094B650A0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A4C5D-08C6-4F99-B6B4-63E7B91AB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D7105C-074D-4774-999B-8E6677BD9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047" y="528372"/>
            <a:ext cx="11658117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D3DDB7-D1F0-46A9-9D4F-CAAF6C509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7404" y="6681966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Conten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0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320612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892554"/>
            <a:ext cx="1177366" cy="102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02F48-3E6F-4547-AF06-A81D40B63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1" y="6586003"/>
            <a:ext cx="3381247" cy="44240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0C8692A-3266-4835-A694-F786994C3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084392"/>
            <a:ext cx="11481381" cy="5336306"/>
          </a:xfrm>
          <a:prstGeom prst="rect">
            <a:avLst/>
          </a:prstGeom>
        </p:spPr>
        <p:txBody>
          <a:bodyPr/>
          <a:lstStyle>
            <a:lvl1pPr marL="365774" indent="-36577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46" indent="-243850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44" indent="-243850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24138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A2F7952-3752-4F59-A5C6-0DAFDC1D2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7A460D-2624-4DC6-901D-A9841102A4B8}"/>
              </a:ext>
            </a:extLst>
          </p:cNvPr>
          <p:cNvSpPr/>
          <p:nvPr userDrawn="1"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rgbClr val="E2CA91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1" y="4873173"/>
            <a:ext cx="2271914" cy="19868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21ABAA-3C23-40AB-8E10-469F72E52D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21561" y="6293490"/>
            <a:ext cx="2993847" cy="7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45241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4AFFC6B-C2F5-4BDF-BE88-447AA751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F770B-1AFA-44FC-9DD4-5D8A00EEA36A}"/>
              </a:ext>
            </a:extLst>
          </p:cNvPr>
          <p:cNvSpPr/>
          <p:nvPr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36273F-231C-46A1-BA81-7FD1F19772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733" y="6245142"/>
            <a:ext cx="2795967" cy="6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30777DB8-8F31-4920-9ED8-891DAFB34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5B0D5F-0D49-44AA-B6A3-5585E2435D8F}"/>
              </a:ext>
            </a:extLst>
          </p:cNvPr>
          <p:cNvSpPr/>
          <p:nvPr userDrawn="1"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7C2D78-2B07-4691-A236-70E31EF39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918370A-67C2-4A95-9C0A-1ADA34949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76A1AC9-D26F-4D84-951F-8821394994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C391EA-49BA-4CAC-A1DE-9F3271063C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E1E851-D3C6-42FA-BEB6-196FB5A6CA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C782E3B-19A9-4DC7-A92C-AAA949AF2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</p:spTree>
    <p:extLst>
      <p:ext uri="{BB962C8B-B14F-4D97-AF65-F5344CB8AC3E}">
        <p14:creationId xmlns:p14="http://schemas.microsoft.com/office/powerpoint/2010/main" val="7385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971037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1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4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1" y="3026889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5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1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81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A2F7952-3752-4F59-A5C6-0DAFDC1D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7A460D-2624-4DC6-901D-A9841102A4B8}"/>
              </a:ext>
            </a:extLst>
          </p:cNvPr>
          <p:cNvSpPr/>
          <p:nvPr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rgbClr val="E2CA91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2" y="4873174"/>
            <a:ext cx="2271913" cy="19868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754760-3D5B-4D37-9A8A-6BC5E3CAB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523" y="6249611"/>
            <a:ext cx="2993847" cy="7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8F71BE9-DB46-44C0-935E-5B995B95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7" y="6922425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2459" y="910016"/>
            <a:ext cx="1569822" cy="102786"/>
          </a:xfrm>
          <a:prstGeom prst="rect">
            <a:avLst/>
          </a:prstGeom>
        </p:spPr>
      </p:pic>
      <p:pic>
        <p:nvPicPr>
          <p:cNvPr id="7" name="Picture 6" descr="Wordmark_center_Purple_HEX.png">
            <a:extLst>
              <a:ext uri="{FF2B5EF4-FFF2-40B4-BE49-F238E27FC236}">
                <a16:creationId xmlns:a16="http://schemas.microsoft.com/office/drawing/2014/main" id="{FF9AE015-4330-45B0-AE11-435654E037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71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55388" y="2182463"/>
            <a:ext cx="9916159" cy="2817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5335" b="1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 Black"/>
              </a:defRPr>
            </a:lvl1pPr>
            <a:lvl2pPr marL="487710" marR="0" lvl="1" indent="0" algn="l" rtl="0">
              <a:spcBef>
                <a:spcPts val="597"/>
              </a:spcBef>
              <a:buClr>
                <a:srgbClr val="E8D3A2"/>
              </a:buClr>
              <a:buFont typeface="Arial"/>
              <a:buChar char="○"/>
              <a:defRPr sz="298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75420" marR="0" lvl="2" indent="0" algn="l" rtl="0">
              <a:spcBef>
                <a:spcPts val="512"/>
              </a:spcBef>
              <a:buClr>
                <a:srgbClr val="E8D3A2"/>
              </a:buClr>
              <a:buFont typeface="Arial"/>
              <a:buChar char="■"/>
              <a:defRPr sz="256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463132" marR="0" lvl="3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●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950842" marR="0" lvl="4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○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682408" marR="0" lvl="5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0118" marR="0" lvl="6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828" marR="0" lvl="7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45540" marR="0" lvl="8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570" y="5000339"/>
            <a:ext cx="2275839" cy="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D440B6F-09BA-43C6-832A-57F4362E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00E6950-6D26-4962-AB43-36CB8D6A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5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059199-1963-420E-8D6C-6D1537FA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32001-8C2F-4802-B20A-1EFB92B96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6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E2EC6D8-DAC9-45D3-A4B8-1A4CE5BD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43F8-2FA9-4CB9-962D-3A78D199D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82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8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20" b="0" i="0" baseline="0">
                <a:solidFill>
                  <a:srgbClr val="9999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90" y="396277"/>
            <a:ext cx="11640409" cy="1058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34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508" y="1454409"/>
            <a:ext cx="1569822" cy="102786"/>
          </a:xfrm>
          <a:prstGeom prst="rect">
            <a:avLst/>
          </a:prstGeom>
        </p:spPr>
      </p:pic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1499484B-1D4D-4BDF-BABB-20CADED16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EEE74-7E05-4563-9413-0C843F854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37" y="6056720"/>
            <a:ext cx="3031164" cy="7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5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5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9A2-AD67-685A-3C26-9F15EC1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DF9E8-3201-7E95-1DB8-2F5E3C9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B699-A3C8-77BC-B95C-477677A3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0A6-171A-41CD-A435-A3766BFF2223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18D4-D776-3CE4-E28A-4EACE222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7405-4C1E-4DFF-ABD9-427BB4C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CEFC-263F-4D81-9B15-69B88746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79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3"/>
            <a:ext cx="11658117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1"/>
            <a:ext cx="11640409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49" y="6738118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4AFFC6B-C2F5-4BDF-BE88-447AA751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F770B-1AFA-44FC-9DD4-5D8A00EEA36A}"/>
              </a:ext>
            </a:extLst>
          </p:cNvPr>
          <p:cNvSpPr/>
          <p:nvPr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A1625C45-CF9F-63CE-E171-708DA9CA0C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96" y="6123184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04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30777DB8-8F31-4920-9ED8-891DAFB34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5B0D5F-0D49-44AA-B6A3-5585E2435D8F}"/>
              </a:ext>
            </a:extLst>
          </p:cNvPr>
          <p:cNvSpPr/>
          <p:nvPr userDrawn="1"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7C2D78-2B07-4691-A236-70E31EF39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918370A-67C2-4A95-9C0A-1ADA34949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76A1AC9-D26F-4D84-951F-8821394994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E1E851-D3C6-42FA-BEB6-196FB5A6C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C782E3B-19A9-4DC7-A92C-AAA949AF2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94E4F0D-3A53-BD98-CA84-66EDB32B4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196359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8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70634C4C-C400-FD4F-A934-2CA6F38A7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22" y="6473393"/>
            <a:ext cx="1049532" cy="7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36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1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7CBA4BA-2AC5-759D-196C-67CA4CAC5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455" y="6718307"/>
            <a:ext cx="685800" cy="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4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4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1" y="3026889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41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7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8F71BE9-DB46-44C0-935E-5B995B95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6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7" y="6922425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2459" y="910016"/>
            <a:ext cx="1569822" cy="102786"/>
          </a:xfrm>
          <a:prstGeom prst="rect">
            <a:avLst/>
          </a:prstGeom>
        </p:spPr>
      </p:pic>
      <p:pic>
        <p:nvPicPr>
          <p:cNvPr id="7" name="Picture 6" descr="Wordmark_center_Purple_HEX.png">
            <a:extLst>
              <a:ext uri="{FF2B5EF4-FFF2-40B4-BE49-F238E27FC236}">
                <a16:creationId xmlns:a16="http://schemas.microsoft.com/office/drawing/2014/main" id="{FF9AE015-4330-45B0-AE11-435654E037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05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55388" y="2182463"/>
            <a:ext cx="9916159" cy="2817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5335" b="1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 Black"/>
              </a:defRPr>
            </a:lvl1pPr>
            <a:lvl2pPr marL="487710" marR="0" lvl="1" indent="0" algn="l" rtl="0">
              <a:spcBef>
                <a:spcPts val="597"/>
              </a:spcBef>
              <a:buClr>
                <a:srgbClr val="E8D3A2"/>
              </a:buClr>
              <a:buFont typeface="Arial"/>
              <a:buChar char="○"/>
              <a:defRPr sz="298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75420" marR="0" lvl="2" indent="0" algn="l" rtl="0">
              <a:spcBef>
                <a:spcPts val="512"/>
              </a:spcBef>
              <a:buClr>
                <a:srgbClr val="E8D3A2"/>
              </a:buClr>
              <a:buFont typeface="Arial"/>
              <a:buChar char="■"/>
              <a:defRPr sz="256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463132" marR="0" lvl="3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●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950842" marR="0" lvl="4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○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682408" marR="0" lvl="5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0118" marR="0" lvl="6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828" marR="0" lvl="7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45540" marR="0" lvl="8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570" y="5000339"/>
            <a:ext cx="2275839" cy="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D440B6F-09BA-43C6-832A-57F4362E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40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00E6950-6D26-4962-AB43-36CB8D6A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4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059199-1963-420E-8D6C-6D1537FA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32001-8C2F-4802-B20A-1EFB92B96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14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E2EC6D8-DAC9-45D3-A4B8-1A4CE5BD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43F8-2FA9-4CB9-962D-3A78D199D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73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5" name="Picture 4" descr="W logo">
            <a:extLst>
              <a:ext uri="{FF2B5EF4-FFF2-40B4-BE49-F238E27FC236}">
                <a16:creationId xmlns:a16="http://schemas.microsoft.com/office/drawing/2014/main" id="{9356CDDB-ECC1-BFF4-969D-8EEBA9B6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218877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68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9589A103-9F95-EE63-89D6-9EE6A7F48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9A2-AD67-685A-3C26-9F15EC1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DF9E8-3201-7E95-1DB8-2F5E3C9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B699-A3C8-77BC-B95C-477677A3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0A6-171A-41CD-A435-A3766BFF2223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18D4-D776-3CE4-E28A-4EACE222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7405-4C1E-4DFF-ABD9-427BB4C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CEFC-263F-4D81-9B15-69B88746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 Small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5A0927-B3F0-8E6A-04B5-655120DD8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0096"/>
            <a:ext cx="12029440" cy="583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45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20 PT.)</a:t>
            </a:r>
          </a:p>
        </p:txBody>
      </p:sp>
    </p:spTree>
    <p:extLst>
      <p:ext uri="{BB962C8B-B14F-4D97-AF65-F5344CB8AC3E}">
        <p14:creationId xmlns:p14="http://schemas.microsoft.com/office/powerpoint/2010/main" val="3160935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" userDrawn="1">
          <p15:clr>
            <a:srgbClr val="FBAE40"/>
          </p15:clr>
        </p15:guide>
        <p15:guide id="2" pos="230" userDrawn="1">
          <p15:clr>
            <a:srgbClr val="FBAE40"/>
          </p15:clr>
        </p15:guide>
        <p15:guide id="3" pos="5914" userDrawn="1">
          <p15:clr>
            <a:srgbClr val="FBAE40"/>
          </p15:clr>
        </p15:guide>
        <p15:guide id="4" orient="horz" pos="321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6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90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0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90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90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2" y="1643487"/>
            <a:ext cx="11658117" cy="4895529"/>
          </a:xfrm>
          <a:prstGeom prst="rect">
            <a:avLst/>
          </a:prstGeom>
        </p:spPr>
        <p:txBody>
          <a:bodyPr/>
          <a:lstStyle>
            <a:lvl1pPr marL="365794" indent="-365794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315" indent="-243864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766" indent="-243864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90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90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8F71BE9-DB46-44C0-935E-5B995B95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4" y="6922427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87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96" y="1696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6" y="1696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7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90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94" indent="-365794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315" indent="-243864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766" indent="-243864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2459" y="910016"/>
            <a:ext cx="1569822" cy="102786"/>
          </a:xfrm>
          <a:prstGeom prst="rect">
            <a:avLst/>
          </a:prstGeom>
        </p:spPr>
      </p:pic>
      <p:pic>
        <p:nvPicPr>
          <p:cNvPr id="7" name="Picture 6" descr="Wordmark_center_Purple_HEX.png">
            <a:extLst>
              <a:ext uri="{FF2B5EF4-FFF2-40B4-BE49-F238E27FC236}">
                <a16:creationId xmlns:a16="http://schemas.microsoft.com/office/drawing/2014/main" id="{FF9AE015-4330-45B0-AE11-435654E037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4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5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55389" y="2182463"/>
            <a:ext cx="9916159" cy="2817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5336" b="1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 Black"/>
              </a:defRPr>
            </a:lvl1pPr>
            <a:lvl2pPr marL="487725" marR="0" lvl="1" indent="0" algn="l" rtl="0">
              <a:spcBef>
                <a:spcPts val="597"/>
              </a:spcBef>
              <a:buClr>
                <a:srgbClr val="E8D3A2"/>
              </a:buClr>
              <a:buFont typeface="Arial"/>
              <a:buChar char="○"/>
              <a:defRPr sz="298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75450" marR="0" lvl="2" indent="0" algn="l" rtl="0">
              <a:spcBef>
                <a:spcPts val="512"/>
              </a:spcBef>
              <a:buClr>
                <a:srgbClr val="E8D3A2"/>
              </a:buClr>
              <a:buFont typeface="Arial"/>
              <a:buChar char="■"/>
              <a:defRPr sz="256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463177" marR="0" lvl="3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●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950903" marR="0" lvl="4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○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682492" marR="0" lvl="5" indent="-108383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0217" marR="0" lvl="6" indent="-108383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943" marR="0" lvl="7" indent="-108383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45670" marR="0" lvl="8" indent="-108383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571" y="5000340"/>
            <a:ext cx="2275839" cy="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D440B6F-09BA-43C6-832A-57F4362E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4" y="6922427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7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6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90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00E6950-6D26-4962-AB43-36CB8D6A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4" y="6922427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90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90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2" y="1643487"/>
            <a:ext cx="11658117" cy="4895529"/>
          </a:xfrm>
          <a:prstGeom prst="rect">
            <a:avLst/>
          </a:prstGeom>
        </p:spPr>
        <p:txBody>
          <a:bodyPr/>
          <a:lstStyle>
            <a:lvl1pPr marL="365794" indent="-365794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315" indent="-243864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766" indent="-243864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90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90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059199-1963-420E-8D6C-6D1537FA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4" y="6922427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32001-8C2F-4802-B20A-1EFB92B96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9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7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90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94" indent="-365794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315" indent="-243864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766" indent="-243864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E2EC6D8-DAC9-45D3-A4B8-1A4CE5BD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4" y="6922427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43F8-2FA9-4CB9-962D-3A78D199D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8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6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5" name="Picture 4" descr="W logo">
            <a:extLst>
              <a:ext uri="{FF2B5EF4-FFF2-40B4-BE49-F238E27FC236}">
                <a16:creationId xmlns:a16="http://schemas.microsoft.com/office/drawing/2014/main" id="{9356CDDB-ECC1-BFF4-969D-8EEBA9B6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90" y="6218877"/>
            <a:ext cx="1371600" cy="9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94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2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9589A103-9F95-EE63-89D6-9EE6A7F48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4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8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9A2-AD67-685A-3C26-9F15EC1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DF9E8-3201-7E95-1DB8-2F5E3C9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710" indent="0" algn="ctr">
              <a:buNone/>
              <a:defRPr sz="2133"/>
            </a:lvl2pPr>
            <a:lvl3pPr marL="975420" indent="0" algn="ctr">
              <a:buNone/>
              <a:defRPr sz="1920"/>
            </a:lvl3pPr>
            <a:lvl4pPr marL="1463132" indent="0" algn="ctr">
              <a:buNone/>
              <a:defRPr sz="1707"/>
            </a:lvl4pPr>
            <a:lvl5pPr marL="1950842" indent="0" algn="ctr">
              <a:buNone/>
              <a:defRPr sz="1707"/>
            </a:lvl5pPr>
            <a:lvl6pPr marL="2438552" indent="0" algn="ctr">
              <a:buNone/>
              <a:defRPr sz="1707"/>
            </a:lvl6pPr>
            <a:lvl7pPr marL="2926262" indent="0" algn="ctr">
              <a:buNone/>
              <a:defRPr sz="1707"/>
            </a:lvl7pPr>
            <a:lvl8pPr marL="3413973" indent="0" algn="ctr">
              <a:buNone/>
              <a:defRPr sz="1707"/>
            </a:lvl8pPr>
            <a:lvl9pPr marL="3901684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B699-A3C8-77BC-B95C-477677A3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0A6-171A-41CD-A435-A3766BFF2223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18D4-D776-3CE4-E28A-4EACE222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7405-4C1E-4DFF-ABD9-427BB4C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CEFC-263F-4D81-9B15-69B88746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 Small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5A0927-B3F0-8E6A-04B5-655120DD8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0097"/>
            <a:ext cx="12029440" cy="583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45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20 PT.)</a:t>
            </a:r>
          </a:p>
        </p:txBody>
      </p:sp>
    </p:spTree>
    <p:extLst>
      <p:ext uri="{BB962C8B-B14F-4D97-AF65-F5344CB8AC3E}">
        <p14:creationId xmlns:p14="http://schemas.microsoft.com/office/powerpoint/2010/main" val="32014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">
          <p15:clr>
            <a:srgbClr val="FBAE40"/>
          </p15:clr>
        </p15:guide>
        <p15:guide id="2" pos="230">
          <p15:clr>
            <a:srgbClr val="FBAE40"/>
          </p15:clr>
        </p15:guide>
        <p15:guide id="3" pos="5914">
          <p15:clr>
            <a:srgbClr val="FBAE40"/>
          </p15:clr>
        </p15:guide>
        <p15:guide id="4" orient="horz" pos="32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1D9F59-496A-4944-8002-A750CA4BF2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2" y="6249610"/>
            <a:ext cx="2993847" cy="7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876" y="1940486"/>
            <a:ext cx="1569822" cy="137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207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83EAACA-91C2-475E-8300-A03026DB04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49" y="6638167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1.v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7" r:id="rId6"/>
    <p:sldLayoutId id="2147484469" r:id="rId7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0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955" r:id="rId8"/>
  </p:sldLayoutIdLst>
  <p:txStyles>
    <p:titleStyle>
      <a:lvl1pPr algn="ctr" defTabSz="65024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84" indent="-487684" algn="l" defTabSz="650244" rtl="0" eaLnBrk="1" latinLnBrk="0" hangingPunct="1">
        <a:spcBef>
          <a:spcPct val="20000"/>
        </a:spcBef>
        <a:buFont typeface="Arial"/>
        <a:buChar char="•"/>
        <a:defRPr sz="455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46" indent="-406402" algn="l" defTabSz="65024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610" indent="-325122" algn="l" defTabSz="65024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55" indent="-325122" algn="l" defTabSz="650244" rtl="0" eaLnBrk="1" latinLnBrk="0" hangingPunct="1">
        <a:spcBef>
          <a:spcPct val="20000"/>
        </a:spcBef>
        <a:buFont typeface="Arial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6098" indent="-325122" algn="l" defTabSz="650244" rtl="0" eaLnBrk="1" latinLnBrk="0" hangingPunct="1">
        <a:spcBef>
          <a:spcPct val="20000"/>
        </a:spcBef>
        <a:buFont typeface="Arial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6342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4226586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876831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527074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4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9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3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76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21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65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708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5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D3EA-3AB1-4B6E-AC62-54110A4B6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6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027C5736-9629-47CC-A998-BFA1A1D8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5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</p:sldLayoutIdLst>
  <p:hf hdr="0" ftr="0" dt="0"/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7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</p:sldLayoutIdLs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CD920-680D-4F34-ADA4-C918FD01A7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6" imgW="524" imgH="526" progId="TCLayout.ActiveDocument.1">
                  <p:embed/>
                </p:oleObj>
              </mc:Choice>
              <mc:Fallback>
                <p:oleObj name="think-cell Slide" r:id="rId16" imgW="524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CD920-680D-4F34-ADA4-C918FD01A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8" r:id="rId11"/>
    <p:sldLayoutId id="2147484969" r:id="rId12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D3EA-3AB1-4B6E-AC62-54110A4B6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6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027C5736-9629-47CC-A998-BFA1A1D8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03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</p:sldLayoutIdLst>
  <p:hf hdr="0" ftr="0" dt="0"/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CD920-680D-4F34-ADA4-C918FD01A7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5" imgW="524" imgH="526" progId="TCLayout.ActiveDocument.1">
                  <p:embed/>
                </p:oleObj>
              </mc:Choice>
              <mc:Fallback>
                <p:oleObj name="think-cell Slide" r:id="rId15" imgW="524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CD920-680D-4F34-ADA4-C918FD01A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8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7" r:id="rId10"/>
    <p:sldLayoutId id="2147484989" r:id="rId11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CD920-680D-4F34-ADA4-C918FD01A7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696" y="1696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15" imgW="524" imgH="526" progId="TCLayout.ActiveDocument.1">
                  <p:embed/>
                </p:oleObj>
              </mc:Choice>
              <mc:Fallback>
                <p:oleObj name="think-cell Slide" r:id="rId15" imgW="524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CD920-680D-4F34-ADA4-C918FD01A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6" y="1696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387554" y="6922427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</p:sldLayoutIdLst>
  <p:hf sldNum="0" hdr="0" ftr="0" dt="0"/>
  <p:txStyles>
    <p:titleStyle>
      <a:lvl1pPr algn="ctr" defTabSz="48772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94" indent="-365794" algn="l" defTabSz="48772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54" indent="-304829" algn="l" defTabSz="48772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315" indent="-243864" algn="l" defTabSz="48772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7040" indent="-243864" algn="l" defTabSz="48772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766" indent="-243864" algn="l" defTabSz="48772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92" indent="-243864" algn="l" defTabSz="48772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217" indent="-243864" algn="l" defTabSz="48772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943" indent="-243864" algn="l" defTabSz="48772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670" indent="-243864" algn="l" defTabSz="48772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25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50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77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03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629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354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4080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806" algn="l" defTabSz="48772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2.svg"/><Relationship Id="rId11" Type="http://schemas.openxmlformats.org/officeDocument/2006/relationships/image" Target="../media/image24.png"/><Relationship Id="rId5" Type="http://schemas.openxmlformats.org/officeDocument/2006/relationships/image" Target="../media/image41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6" y="917323"/>
            <a:ext cx="11980588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UWA Central Receiving </a:t>
            </a:r>
            <a:br>
              <a:rPr lang="en-US" sz="4400" dirty="0">
                <a:latin typeface="Encode Sans Normal Black"/>
              </a:rPr>
            </a:br>
            <a:r>
              <a:rPr lang="en-US" sz="4400" dirty="0">
                <a:latin typeface="Encode Sans Normal Black"/>
              </a:rPr>
              <a:t>Seattle Campus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rgbClr val="FFFFFF"/>
                </a:solidFill>
                <a:latin typeface="Encode Sans Normal Black"/>
              </a:rPr>
              <a:t>February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Normal Black"/>
              </a:rPr>
              <a:t>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31C7CF-1548-16A9-6DF5-B085DB1D6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Example Deployment Timeline &amp; Activities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C3B0E-1930-0157-0F52-276CB4E0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36" y="1152526"/>
            <a:ext cx="8229673" cy="5697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1D485-5A0A-EE55-A986-62B22A2EF4E0}"/>
              </a:ext>
            </a:extLst>
          </p:cNvPr>
          <p:cNvSpPr txBox="1"/>
          <p:nvPr/>
        </p:nvSpPr>
        <p:spPr>
          <a:xfrm>
            <a:off x="9278814" y="1983799"/>
            <a:ext cx="36001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Target deployment:  Early April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Multiple interactions with your team between now and deployment to help with change management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Any specific building requirements will be addressed, but need to stay within the guidelines of the program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9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0E66-9105-42C3-F1BD-5064018C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BD527-A13B-6FBA-98D7-26170F572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267" y="362859"/>
            <a:ext cx="11640409" cy="477010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7F5E7-3407-49CE-0F28-FD3777127C49}"/>
              </a:ext>
            </a:extLst>
          </p:cNvPr>
          <p:cNvSpPr txBox="1"/>
          <p:nvPr/>
        </p:nvSpPr>
        <p:spPr>
          <a:xfrm>
            <a:off x="603261" y="1149221"/>
            <a:ext cx="1112028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</a:rPr>
              <a:t>Centralized receiving is a common best practice amongst our peers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</a:rPr>
              <a:t>Proven Solution:</a:t>
            </a:r>
          </a:p>
          <a:p>
            <a:pPr marL="826076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</a:rPr>
              <a:t>UW Medicine deployed this same approach during UWFT 2023 at all their locations</a:t>
            </a:r>
          </a:p>
          <a:p>
            <a:pPr marL="826076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solution is deployed on the UW Tacoma campus as of March 3</a:t>
            </a:r>
            <a:r>
              <a:rPr lang="en-US" sz="1800" baseline="30000" dirty="0"/>
              <a:t>rd</a:t>
            </a:r>
            <a:r>
              <a:rPr lang="en-US" sz="1800" dirty="0"/>
              <a:t>, 2026</a:t>
            </a:r>
          </a:p>
          <a:p>
            <a:pPr marL="826076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technical solution in Workday is already developed and easily migrated to SEA campus buildings</a:t>
            </a:r>
            <a:endParaRPr lang="en-US" sz="1800" dirty="0">
              <a:ea typeface="Calibri"/>
              <a:cs typeface="Calibri"/>
            </a:endParaRPr>
          </a:p>
          <a:p>
            <a:pPr marL="826076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operational solution utilizes existing C2 physical facilities, equipment, technology, processes and staff</a:t>
            </a:r>
          </a:p>
          <a:p>
            <a:pPr marL="826076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No additional cost to Departments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</a:rPr>
              <a:t>Minimal change impact to stakeholders, who will see a reduction in their level of effort in this space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471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>
                <a:solidFill>
                  <a:srgbClr val="4B2E83"/>
                </a:solidFill>
                <a:latin typeface="Encode Sans Normal Black" charset="0"/>
              </a:rPr>
              <a:t>Agenda</a:t>
            </a:r>
            <a:endParaRPr lang="en-US" sz="3000" b="1" cap="all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11996"/>
              </p:ext>
            </p:extLst>
          </p:nvPr>
        </p:nvGraphicFramePr>
        <p:xfrm>
          <a:off x="682196" y="866919"/>
          <a:ext cx="9553305" cy="53378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6728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2797753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6268824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</a:tblGrid>
              <a:tr h="922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8766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525780" marR="0" lvl="0" indent="-342900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Understand why Central Receiving is being deployed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10695842"/>
                  </a:ext>
                </a:extLst>
              </a:tr>
              <a:tr h="8861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2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b="1" dirty="0"/>
                        <a:t>Scope And Approach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52578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What is in and not in scope</a:t>
                      </a:r>
                    </a:p>
                    <a:p>
                      <a:pPr marL="52578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How will this be deployed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876744150"/>
                  </a:ext>
                </a:extLst>
              </a:tr>
              <a:tr h="8861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2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b="1" dirty="0"/>
                        <a:t>Current State Characteristics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52578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Define key current state operating parameters and results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280393287"/>
                  </a:ext>
                </a:extLst>
              </a:tr>
              <a:tr h="11217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b="1" dirty="0"/>
                        <a:t>Target State Characteristics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525780" marR="0" lvl="0" indent="-342900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Communicate central receiving future state operating model and benefits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3457452384"/>
                  </a:ext>
                </a:extLst>
              </a:tr>
              <a:tr h="6449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5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Next Steps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525780" marR="0" lvl="0" indent="-34290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Our Requests of You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9852934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29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23AD8-9697-0383-052E-985944676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56015-CD55-2070-431C-25404951A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195" y="281734"/>
            <a:ext cx="11640409" cy="477010"/>
          </a:xfrm>
        </p:spPr>
        <p:txBody>
          <a:bodyPr lIns="91440" tIns="45721" rIns="91440" bIns="45721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 dirty="0"/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43949-C5E9-8161-4835-C97AACFBD87D}"/>
              </a:ext>
            </a:extLst>
          </p:cNvPr>
          <p:cNvSpPr txBox="1"/>
          <p:nvPr/>
        </p:nvSpPr>
        <p:spPr>
          <a:xfrm>
            <a:off x="682195" y="1075567"/>
            <a:ext cx="12091164" cy="9242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ea typeface="Calibri"/>
                <a:cs typeface="Calibri"/>
              </a:rPr>
              <a:t>Primary Objectives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Deploy Central Receiving capabilities across all UW campuses to achieve: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CC0CCA-9BED-B350-0F01-DC6B86A5D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38972"/>
              </p:ext>
            </p:extLst>
          </p:nvPr>
        </p:nvGraphicFramePr>
        <p:xfrm>
          <a:off x="682195" y="2059663"/>
          <a:ext cx="11836604" cy="24140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33822">
                  <a:extLst>
                    <a:ext uri="{9D8B030D-6E8A-4147-A177-3AD203B41FA5}">
                      <a16:colId xmlns:a16="http://schemas.microsoft.com/office/drawing/2014/main" val="3279128709"/>
                    </a:ext>
                  </a:extLst>
                </a:gridCol>
                <a:gridCol w="8402782">
                  <a:extLst>
                    <a:ext uri="{9D8B030D-6E8A-4147-A177-3AD203B41FA5}">
                      <a16:colId xmlns:a16="http://schemas.microsoft.com/office/drawing/2014/main" val="3865798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5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Increased Operational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a typeface="+mn-lt"/>
                          <a:cs typeface="+mn-lt"/>
                        </a:rPr>
                        <a:t>One centralized group responsible for physical and systematic receiving, removing the burden from requisition requesters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4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a typeface="+mn-lt"/>
                          <a:cs typeface="+mn-lt"/>
                        </a:rPr>
                        <a:t>Improved Financial Controls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a typeface="+mn-lt"/>
                          <a:cs typeface="+mn-lt"/>
                        </a:rPr>
                        <a:t>Standardized process and documentation, </a:t>
                      </a:r>
                      <a:r>
                        <a:rPr lang="en-US" u="none" dirty="0">
                          <a:ea typeface="+mn-lt"/>
                          <a:cs typeface="+mn-lt"/>
                        </a:rPr>
                        <a:t>eliminate</a:t>
                      </a:r>
                      <a:r>
                        <a:rPr lang="en-US" dirty="0">
                          <a:ea typeface="+mn-lt"/>
                          <a:cs typeface="+mn-lt"/>
                        </a:rPr>
                        <a:t> dependency on ASN auto receipt, reduce aged invoices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20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a typeface="+mn-lt"/>
                          <a:cs typeface="+mn-lt"/>
                        </a:rPr>
                        <a:t>Enhanced Visibility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a typeface="+mn-lt"/>
                          <a:cs typeface="+mn-lt"/>
                        </a:rPr>
                        <a:t>All process steps and documentation visible in Workday from requisition to package delivery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2009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B0DCBC-D32A-31CC-3C05-FD34A1699651}"/>
              </a:ext>
            </a:extLst>
          </p:cNvPr>
          <p:cNvSpPr txBox="1"/>
          <p:nvPr/>
        </p:nvSpPr>
        <p:spPr>
          <a:xfrm>
            <a:off x="682195" y="4760766"/>
            <a:ext cx="11897732" cy="209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Why Now?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Historically, UWA has operated in a decentralized logistics model which allows all suppliers to ship directly to all buildings, as opposed to having suppliers ship to central receiving locations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Renewed focus for UW to pursue efficiency gains in numerous operational areas of the University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With stabilization and maturity levels rising post-UWFT, optimization of business processes is now more possible 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70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17FAF-A240-C971-0E6A-1F57D881C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D9C6A-0D1A-5373-1870-94FB2B4AB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269" y="362859"/>
            <a:ext cx="11640409" cy="477010"/>
          </a:xfrm>
        </p:spPr>
        <p:txBody>
          <a:bodyPr lIns="91440" tIns="45721" rIns="91440" bIns="45721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/>
              <a:t>Current State:  Operating Model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9EE556-29AD-3B1E-CE9C-239808A51EED}"/>
              </a:ext>
            </a:extLst>
          </p:cNvPr>
          <p:cNvSpPr txBox="1"/>
          <p:nvPr/>
        </p:nvSpPr>
        <p:spPr>
          <a:xfrm>
            <a:off x="9342566" y="1097966"/>
            <a:ext cx="3263602" cy="5634363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defTabSz="483192"/>
            <a:r>
              <a:rPr lang="en-US" sz="1800" u="sng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Key Characteristics</a:t>
            </a: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All suppliers and / or couriers ship directly to all buildings on all campuses</a:t>
            </a:r>
            <a:endParaRPr lang="en-US" sz="180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801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No standardized practices for physical or systematic receiving</a:t>
            </a:r>
            <a:endParaRPr lang="en-US" sz="180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801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Requires Depts / Units to manually create receipts in Workday for most orders, and manage package slips</a:t>
            </a:r>
            <a:endParaRPr lang="en-US" sz="180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801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High level of courier traffic across each campus</a:t>
            </a:r>
            <a:endParaRPr lang="en-US" sz="180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801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Delays in invoice payments due to receiving related match exceptions</a:t>
            </a:r>
            <a:endParaRPr lang="en-US" sz="180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1" name="Graphic 30" descr="Production with solid fill">
            <a:extLst>
              <a:ext uri="{FF2B5EF4-FFF2-40B4-BE49-F238E27FC236}">
                <a16:creationId xmlns:a16="http://schemas.microsoft.com/office/drawing/2014/main" id="{10997632-E587-EB90-588F-32F541E57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3096" y="1935370"/>
            <a:ext cx="975360" cy="975360"/>
          </a:xfrm>
          <a:prstGeom prst="rect">
            <a:avLst/>
          </a:prstGeom>
        </p:spPr>
      </p:pic>
      <p:pic>
        <p:nvPicPr>
          <p:cNvPr id="36" name="Graphic 35" descr="Production outline">
            <a:extLst>
              <a:ext uri="{FF2B5EF4-FFF2-40B4-BE49-F238E27FC236}">
                <a16:creationId xmlns:a16="http://schemas.microsoft.com/office/drawing/2014/main" id="{A8B4A954-1DCB-8736-0472-469189352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4418" y="1935370"/>
            <a:ext cx="975360" cy="975360"/>
          </a:xfrm>
          <a:prstGeom prst="rect">
            <a:avLst/>
          </a:prstGeom>
        </p:spPr>
      </p:pic>
      <p:pic>
        <p:nvPicPr>
          <p:cNvPr id="39" name="Graphic 38" descr="Factory outline">
            <a:extLst>
              <a:ext uri="{FF2B5EF4-FFF2-40B4-BE49-F238E27FC236}">
                <a16:creationId xmlns:a16="http://schemas.microsoft.com/office/drawing/2014/main" id="{968CECED-3343-1FAB-43F3-847DA40DB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1828" y="1969818"/>
            <a:ext cx="975360" cy="975360"/>
          </a:xfrm>
          <a:prstGeom prst="rect">
            <a:avLst/>
          </a:prstGeom>
        </p:spPr>
      </p:pic>
      <p:pic>
        <p:nvPicPr>
          <p:cNvPr id="42" name="Graphic 41" descr="Factory with solid fill">
            <a:extLst>
              <a:ext uri="{FF2B5EF4-FFF2-40B4-BE49-F238E27FC236}">
                <a16:creationId xmlns:a16="http://schemas.microsoft.com/office/drawing/2014/main" id="{DB7BA489-F29B-203E-8065-4D702D120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9238" y="2004266"/>
            <a:ext cx="975360" cy="975360"/>
          </a:xfrm>
          <a:prstGeom prst="rect">
            <a:avLst/>
          </a:prstGeom>
        </p:spPr>
      </p:pic>
      <p:pic>
        <p:nvPicPr>
          <p:cNvPr id="43" name="Graphic 42" descr="Production with solid fill">
            <a:extLst>
              <a:ext uri="{FF2B5EF4-FFF2-40B4-BE49-F238E27FC236}">
                <a16:creationId xmlns:a16="http://schemas.microsoft.com/office/drawing/2014/main" id="{556FCF89-C7E4-9EB5-B567-8E684A51E1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22588" y="1856202"/>
            <a:ext cx="975360" cy="975360"/>
          </a:xfrm>
          <a:prstGeom prst="rect">
            <a:avLst/>
          </a:prstGeom>
        </p:spPr>
      </p:pic>
      <p:pic>
        <p:nvPicPr>
          <p:cNvPr id="44" name="Graphic 43" descr="Production outline">
            <a:extLst>
              <a:ext uri="{FF2B5EF4-FFF2-40B4-BE49-F238E27FC236}">
                <a16:creationId xmlns:a16="http://schemas.microsoft.com/office/drawing/2014/main" id="{9BA0DF5C-4273-49C4-FFFE-E2AEB26553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13910" y="1856202"/>
            <a:ext cx="975360" cy="975360"/>
          </a:xfrm>
          <a:prstGeom prst="rect">
            <a:avLst/>
          </a:prstGeom>
        </p:spPr>
      </p:pic>
      <p:pic>
        <p:nvPicPr>
          <p:cNvPr id="45" name="Graphic 44" descr="Factory outline">
            <a:extLst>
              <a:ext uri="{FF2B5EF4-FFF2-40B4-BE49-F238E27FC236}">
                <a16:creationId xmlns:a16="http://schemas.microsoft.com/office/drawing/2014/main" id="{3D22CC6C-6263-27B6-895D-49635489B0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71320" y="1890650"/>
            <a:ext cx="975360" cy="975360"/>
          </a:xfrm>
          <a:prstGeom prst="rect">
            <a:avLst/>
          </a:prstGeom>
        </p:spPr>
      </p:pic>
      <p:pic>
        <p:nvPicPr>
          <p:cNvPr id="46" name="Graphic 45" descr="Factory with solid fill">
            <a:extLst>
              <a:ext uri="{FF2B5EF4-FFF2-40B4-BE49-F238E27FC236}">
                <a16:creationId xmlns:a16="http://schemas.microsoft.com/office/drawing/2014/main" id="{3EB555D8-9D7C-A1A4-9B85-CCE81AD36B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28730" y="1925098"/>
            <a:ext cx="975360" cy="97536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C652CE1-CFBD-D0C9-0D67-CB56C06D04E9}"/>
              </a:ext>
            </a:extLst>
          </p:cNvPr>
          <p:cNvSpPr txBox="1"/>
          <p:nvPr/>
        </p:nvSpPr>
        <p:spPr>
          <a:xfrm>
            <a:off x="3089270" y="1151611"/>
            <a:ext cx="3062570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75390"/>
            <a:r>
              <a:rPr lang="en-US" sz="3413">
                <a:solidFill>
                  <a:srgbClr val="33006F"/>
                </a:solidFill>
                <a:latin typeface="Calibri"/>
              </a:rPr>
              <a:t>Suppliers (10K+)</a:t>
            </a:r>
          </a:p>
        </p:txBody>
      </p:sp>
      <p:pic>
        <p:nvPicPr>
          <p:cNvPr id="49" name="Graphic 48" descr="Schoolhouse outline">
            <a:extLst>
              <a:ext uri="{FF2B5EF4-FFF2-40B4-BE49-F238E27FC236}">
                <a16:creationId xmlns:a16="http://schemas.microsoft.com/office/drawing/2014/main" id="{68D3C466-853B-B7D6-4BEB-612A389885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4908" y="5085325"/>
            <a:ext cx="975360" cy="975360"/>
          </a:xfrm>
          <a:prstGeom prst="rect">
            <a:avLst/>
          </a:prstGeom>
        </p:spPr>
      </p:pic>
      <p:pic>
        <p:nvPicPr>
          <p:cNvPr id="51" name="Graphic 50" descr="Schoolhouse with solid fill">
            <a:extLst>
              <a:ext uri="{FF2B5EF4-FFF2-40B4-BE49-F238E27FC236}">
                <a16:creationId xmlns:a16="http://schemas.microsoft.com/office/drawing/2014/main" id="{C5505F8B-18BF-DDE8-16A0-BFC9EDA3F3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49304" y="5085325"/>
            <a:ext cx="975360" cy="975360"/>
          </a:xfrm>
          <a:prstGeom prst="rect">
            <a:avLst/>
          </a:prstGeom>
        </p:spPr>
      </p:pic>
      <p:pic>
        <p:nvPicPr>
          <p:cNvPr id="52" name="Graphic 51" descr="Schoolhouse outline">
            <a:extLst>
              <a:ext uri="{FF2B5EF4-FFF2-40B4-BE49-F238E27FC236}">
                <a16:creationId xmlns:a16="http://schemas.microsoft.com/office/drawing/2014/main" id="{71E20C42-EDF8-A876-1FF7-2C7E86BE92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96924" y="5085325"/>
            <a:ext cx="975360" cy="975360"/>
          </a:xfrm>
          <a:prstGeom prst="rect">
            <a:avLst/>
          </a:prstGeom>
        </p:spPr>
      </p:pic>
      <p:pic>
        <p:nvPicPr>
          <p:cNvPr id="53" name="Graphic 52" descr="Schoolhouse with solid fill">
            <a:extLst>
              <a:ext uri="{FF2B5EF4-FFF2-40B4-BE49-F238E27FC236}">
                <a16:creationId xmlns:a16="http://schemas.microsoft.com/office/drawing/2014/main" id="{58CF88CF-9733-55FA-CCBF-BEA558285B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71320" y="5085325"/>
            <a:ext cx="975360" cy="975360"/>
          </a:xfrm>
          <a:prstGeom prst="rect">
            <a:avLst/>
          </a:prstGeom>
        </p:spPr>
      </p:pic>
      <p:pic>
        <p:nvPicPr>
          <p:cNvPr id="54" name="Graphic 53" descr="Schoolhouse outline">
            <a:extLst>
              <a:ext uri="{FF2B5EF4-FFF2-40B4-BE49-F238E27FC236}">
                <a16:creationId xmlns:a16="http://schemas.microsoft.com/office/drawing/2014/main" id="{B6ED7931-8A2C-1619-31B7-94EE6D84BAD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06929" y="5085325"/>
            <a:ext cx="975360" cy="975360"/>
          </a:xfrm>
          <a:prstGeom prst="rect">
            <a:avLst/>
          </a:prstGeom>
        </p:spPr>
      </p:pic>
      <p:pic>
        <p:nvPicPr>
          <p:cNvPr id="55" name="Graphic 54" descr="Schoolhouse with solid fill">
            <a:extLst>
              <a:ext uri="{FF2B5EF4-FFF2-40B4-BE49-F238E27FC236}">
                <a16:creationId xmlns:a16="http://schemas.microsoft.com/office/drawing/2014/main" id="{FF3089AB-8998-FD4C-6890-F56FBB5EF8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81324" y="5085325"/>
            <a:ext cx="975360" cy="975360"/>
          </a:xfrm>
          <a:prstGeom prst="rect">
            <a:avLst/>
          </a:prstGeom>
        </p:spPr>
      </p:pic>
      <p:pic>
        <p:nvPicPr>
          <p:cNvPr id="56" name="Graphic 55" descr="Schoolhouse outline">
            <a:extLst>
              <a:ext uri="{FF2B5EF4-FFF2-40B4-BE49-F238E27FC236}">
                <a16:creationId xmlns:a16="http://schemas.microsoft.com/office/drawing/2014/main" id="{A177365F-EA1D-7BD8-9501-7F33117E04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28945" y="5085325"/>
            <a:ext cx="975360" cy="975360"/>
          </a:xfrm>
          <a:prstGeom prst="rect">
            <a:avLst/>
          </a:prstGeom>
        </p:spPr>
      </p:pic>
      <p:pic>
        <p:nvPicPr>
          <p:cNvPr id="57" name="Graphic 56" descr="Schoolhouse with solid fill">
            <a:extLst>
              <a:ext uri="{FF2B5EF4-FFF2-40B4-BE49-F238E27FC236}">
                <a16:creationId xmlns:a16="http://schemas.microsoft.com/office/drawing/2014/main" id="{1B520B69-58AD-39F7-FCBD-0480C66721D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03340" y="5085325"/>
            <a:ext cx="975360" cy="975360"/>
          </a:xfrm>
          <a:prstGeom prst="rect">
            <a:avLst/>
          </a:prstGeom>
        </p:spPr>
      </p:pic>
      <p:pic>
        <p:nvPicPr>
          <p:cNvPr id="58" name="Graphic 57" descr="Schoolhouse outline">
            <a:extLst>
              <a:ext uri="{FF2B5EF4-FFF2-40B4-BE49-F238E27FC236}">
                <a16:creationId xmlns:a16="http://schemas.microsoft.com/office/drawing/2014/main" id="{47460246-1146-8767-3419-9A5F657C34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77736" y="5119773"/>
            <a:ext cx="975360" cy="975360"/>
          </a:xfrm>
          <a:prstGeom prst="rect">
            <a:avLst/>
          </a:prstGeom>
        </p:spPr>
      </p:pic>
      <p:pic>
        <p:nvPicPr>
          <p:cNvPr id="59" name="Graphic 58" descr="Schoolhouse with solid fill">
            <a:extLst>
              <a:ext uri="{FF2B5EF4-FFF2-40B4-BE49-F238E27FC236}">
                <a16:creationId xmlns:a16="http://schemas.microsoft.com/office/drawing/2014/main" id="{8D682F17-B64A-C10F-2128-610F45E14A1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52132" y="5119773"/>
            <a:ext cx="975360" cy="97536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95E9725-6482-099D-82FD-26513904EDBA}"/>
              </a:ext>
            </a:extLst>
          </p:cNvPr>
          <p:cNvSpPr txBox="1"/>
          <p:nvPr/>
        </p:nvSpPr>
        <p:spPr>
          <a:xfrm>
            <a:off x="1597597" y="6200490"/>
            <a:ext cx="6187656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75390"/>
            <a:r>
              <a:rPr lang="en-US" sz="3413">
                <a:solidFill>
                  <a:srgbClr val="33006F"/>
                </a:solidFill>
                <a:latin typeface="Calibri"/>
              </a:rPr>
              <a:t>Campus Delivery Locations (~700)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9BBA77-5744-25C5-662E-B4755E2BF90F}"/>
              </a:ext>
            </a:extLst>
          </p:cNvPr>
          <p:cNvCxnSpPr/>
          <p:nvPr/>
        </p:nvCxnSpPr>
        <p:spPr>
          <a:xfrm>
            <a:off x="5190777" y="2900458"/>
            <a:ext cx="3049036" cy="2373318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710D1BF-4F9E-A289-AF19-CAB1E7C2CEFD}"/>
              </a:ext>
            </a:extLst>
          </p:cNvPr>
          <p:cNvCxnSpPr>
            <a:cxnSpLocks/>
          </p:cNvCxnSpPr>
          <p:nvPr/>
        </p:nvCxnSpPr>
        <p:spPr>
          <a:xfrm>
            <a:off x="5211767" y="2900458"/>
            <a:ext cx="2253650" cy="2373318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A65428B-C229-71A0-C607-CAA58A3DC0C4}"/>
              </a:ext>
            </a:extLst>
          </p:cNvPr>
          <p:cNvCxnSpPr>
            <a:cxnSpLocks/>
          </p:cNvCxnSpPr>
          <p:nvPr/>
        </p:nvCxnSpPr>
        <p:spPr>
          <a:xfrm>
            <a:off x="5211767" y="2900458"/>
            <a:ext cx="1503527" cy="2373318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05666B0-E2A8-E830-F7A4-BB99D66E8128}"/>
              </a:ext>
            </a:extLst>
          </p:cNvPr>
          <p:cNvCxnSpPr>
            <a:cxnSpLocks/>
          </p:cNvCxnSpPr>
          <p:nvPr/>
        </p:nvCxnSpPr>
        <p:spPr>
          <a:xfrm>
            <a:off x="5190776" y="2883197"/>
            <a:ext cx="739178" cy="232701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ED0D05A-64FE-DAD2-2970-0D602A768933}"/>
              </a:ext>
            </a:extLst>
          </p:cNvPr>
          <p:cNvCxnSpPr>
            <a:cxnSpLocks/>
          </p:cNvCxnSpPr>
          <p:nvPr/>
        </p:nvCxnSpPr>
        <p:spPr>
          <a:xfrm flipH="1">
            <a:off x="5085970" y="2883197"/>
            <a:ext cx="89122" cy="239057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1406232-0367-F550-92C2-333D4E09FB47}"/>
              </a:ext>
            </a:extLst>
          </p:cNvPr>
          <p:cNvCxnSpPr>
            <a:cxnSpLocks/>
          </p:cNvCxnSpPr>
          <p:nvPr/>
        </p:nvCxnSpPr>
        <p:spPr>
          <a:xfrm flipH="1">
            <a:off x="4354356" y="2910730"/>
            <a:ext cx="808303" cy="2363046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55C851C-0C0B-68C2-D9B2-0BE918B7CE7A}"/>
              </a:ext>
            </a:extLst>
          </p:cNvPr>
          <p:cNvCxnSpPr>
            <a:cxnSpLocks/>
          </p:cNvCxnSpPr>
          <p:nvPr/>
        </p:nvCxnSpPr>
        <p:spPr>
          <a:xfrm flipH="1">
            <a:off x="3525050" y="2900458"/>
            <a:ext cx="1658599" cy="2373318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16FC7D8-5569-7D8E-4890-EADE28BE0F5A}"/>
              </a:ext>
            </a:extLst>
          </p:cNvPr>
          <p:cNvCxnSpPr>
            <a:cxnSpLocks/>
          </p:cNvCxnSpPr>
          <p:nvPr/>
        </p:nvCxnSpPr>
        <p:spPr>
          <a:xfrm flipH="1">
            <a:off x="2766535" y="2883197"/>
            <a:ext cx="2417114" cy="239057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0D17E30-52EA-6A1C-CE40-81B629BE2CE1}"/>
              </a:ext>
            </a:extLst>
          </p:cNvPr>
          <p:cNvCxnSpPr>
            <a:cxnSpLocks/>
          </p:cNvCxnSpPr>
          <p:nvPr/>
        </p:nvCxnSpPr>
        <p:spPr>
          <a:xfrm flipH="1">
            <a:off x="1857266" y="2910731"/>
            <a:ext cx="3317826" cy="2383664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651B606-E3F4-F4AE-34A8-E3E25377D4CD}"/>
              </a:ext>
            </a:extLst>
          </p:cNvPr>
          <p:cNvCxnSpPr>
            <a:cxnSpLocks/>
          </p:cNvCxnSpPr>
          <p:nvPr/>
        </p:nvCxnSpPr>
        <p:spPr>
          <a:xfrm flipH="1">
            <a:off x="1149289" y="2917646"/>
            <a:ext cx="4041488" cy="243529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25EF415-6900-0136-1DF1-FF980441D656}"/>
              </a:ext>
            </a:extLst>
          </p:cNvPr>
          <p:cNvCxnSpPr>
            <a:cxnSpLocks/>
          </p:cNvCxnSpPr>
          <p:nvPr/>
        </p:nvCxnSpPr>
        <p:spPr>
          <a:xfrm flipH="1">
            <a:off x="1227441" y="2872925"/>
            <a:ext cx="6546667" cy="2560851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2C579CC-CD43-AE77-EF06-D7AA8D242CE4}"/>
              </a:ext>
            </a:extLst>
          </p:cNvPr>
          <p:cNvCxnSpPr>
            <a:cxnSpLocks/>
          </p:cNvCxnSpPr>
          <p:nvPr/>
        </p:nvCxnSpPr>
        <p:spPr>
          <a:xfrm flipH="1">
            <a:off x="1969595" y="2859095"/>
            <a:ext cx="5782538" cy="2574682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3D3D59-8681-B606-6533-EC156F2C79B1}"/>
              </a:ext>
            </a:extLst>
          </p:cNvPr>
          <p:cNvCxnSpPr>
            <a:cxnSpLocks/>
          </p:cNvCxnSpPr>
          <p:nvPr/>
        </p:nvCxnSpPr>
        <p:spPr>
          <a:xfrm flipH="1">
            <a:off x="2818483" y="2924561"/>
            <a:ext cx="4933649" cy="2516131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90B6F87-E052-FB88-4694-2789A0218B2E}"/>
              </a:ext>
            </a:extLst>
          </p:cNvPr>
          <p:cNvCxnSpPr>
            <a:cxnSpLocks/>
          </p:cNvCxnSpPr>
          <p:nvPr/>
        </p:nvCxnSpPr>
        <p:spPr>
          <a:xfrm flipH="1">
            <a:off x="3614156" y="2907373"/>
            <a:ext cx="4137977" cy="249195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ECD34B3-02C8-9FAC-9F44-635F4DA2EB21}"/>
              </a:ext>
            </a:extLst>
          </p:cNvPr>
          <p:cNvCxnSpPr>
            <a:cxnSpLocks/>
          </p:cNvCxnSpPr>
          <p:nvPr/>
        </p:nvCxnSpPr>
        <p:spPr>
          <a:xfrm flipH="1">
            <a:off x="4437079" y="2907374"/>
            <a:ext cx="3315053" cy="2526403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B5159B5-D37C-DF49-6C41-9840F6389EAF}"/>
              </a:ext>
            </a:extLst>
          </p:cNvPr>
          <p:cNvCxnSpPr>
            <a:cxnSpLocks/>
          </p:cNvCxnSpPr>
          <p:nvPr/>
        </p:nvCxnSpPr>
        <p:spPr>
          <a:xfrm flipH="1">
            <a:off x="5211767" y="2914289"/>
            <a:ext cx="2547493" cy="248504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67F8B87-98FE-70A1-F094-B32EB499A73A}"/>
              </a:ext>
            </a:extLst>
          </p:cNvPr>
          <p:cNvCxnSpPr>
            <a:cxnSpLocks/>
          </p:cNvCxnSpPr>
          <p:nvPr/>
        </p:nvCxnSpPr>
        <p:spPr>
          <a:xfrm flipH="1">
            <a:off x="6091266" y="2900459"/>
            <a:ext cx="1636593" cy="249887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4727FCF-B992-DACB-CF56-ACC8A5F58B22}"/>
              </a:ext>
            </a:extLst>
          </p:cNvPr>
          <p:cNvCxnSpPr>
            <a:cxnSpLocks/>
          </p:cNvCxnSpPr>
          <p:nvPr/>
        </p:nvCxnSpPr>
        <p:spPr>
          <a:xfrm flipH="1">
            <a:off x="6854335" y="2890112"/>
            <a:ext cx="880652" cy="2509216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2D63F46-B83B-5C15-5255-6F7D8313F079}"/>
              </a:ext>
            </a:extLst>
          </p:cNvPr>
          <p:cNvCxnSpPr>
            <a:cxnSpLocks/>
          </p:cNvCxnSpPr>
          <p:nvPr/>
        </p:nvCxnSpPr>
        <p:spPr>
          <a:xfrm flipH="1">
            <a:off x="7625939" y="2890113"/>
            <a:ext cx="109047" cy="2543664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EB2ED35-A72D-E7CA-1E23-B2D187283BD4}"/>
              </a:ext>
            </a:extLst>
          </p:cNvPr>
          <p:cNvCxnSpPr>
            <a:cxnSpLocks/>
          </p:cNvCxnSpPr>
          <p:nvPr/>
        </p:nvCxnSpPr>
        <p:spPr>
          <a:xfrm>
            <a:off x="7742114" y="2890113"/>
            <a:ext cx="669678" cy="2571197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91E8007-8DAF-7BA8-C781-B530918E74FE}"/>
              </a:ext>
            </a:extLst>
          </p:cNvPr>
          <p:cNvCxnSpPr>
            <a:cxnSpLocks/>
          </p:cNvCxnSpPr>
          <p:nvPr/>
        </p:nvCxnSpPr>
        <p:spPr>
          <a:xfrm flipH="1">
            <a:off x="1196322" y="2848823"/>
            <a:ext cx="5769957" cy="258495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4A803BC-C382-9CB9-F2F9-0B21EDF660E3}"/>
              </a:ext>
            </a:extLst>
          </p:cNvPr>
          <p:cNvCxnSpPr>
            <a:cxnSpLocks/>
          </p:cNvCxnSpPr>
          <p:nvPr/>
        </p:nvCxnSpPr>
        <p:spPr>
          <a:xfrm flipH="1">
            <a:off x="1969594" y="2834992"/>
            <a:ext cx="4974709" cy="259878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D507292-9736-3DF8-6EAE-E79AE3EAA92D}"/>
              </a:ext>
            </a:extLst>
          </p:cNvPr>
          <p:cNvCxnSpPr>
            <a:cxnSpLocks/>
          </p:cNvCxnSpPr>
          <p:nvPr/>
        </p:nvCxnSpPr>
        <p:spPr>
          <a:xfrm flipH="1">
            <a:off x="2818483" y="2900458"/>
            <a:ext cx="4125821" cy="2560851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897166F-2DF3-6EA8-D957-947E2BCA7A1A}"/>
              </a:ext>
            </a:extLst>
          </p:cNvPr>
          <p:cNvCxnSpPr>
            <a:cxnSpLocks/>
          </p:cNvCxnSpPr>
          <p:nvPr/>
        </p:nvCxnSpPr>
        <p:spPr>
          <a:xfrm flipH="1">
            <a:off x="3586729" y="2883271"/>
            <a:ext cx="3357575" cy="251605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51B5F26-1F73-2B2A-5294-DF82069BEE25}"/>
              </a:ext>
            </a:extLst>
          </p:cNvPr>
          <p:cNvCxnSpPr>
            <a:cxnSpLocks/>
          </p:cNvCxnSpPr>
          <p:nvPr/>
        </p:nvCxnSpPr>
        <p:spPr>
          <a:xfrm flipH="1">
            <a:off x="4437079" y="2883272"/>
            <a:ext cx="2507225" cy="257803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85012F5-BFC4-2955-07FC-3DF36FD2F58D}"/>
              </a:ext>
            </a:extLst>
          </p:cNvPr>
          <p:cNvCxnSpPr>
            <a:cxnSpLocks/>
          </p:cNvCxnSpPr>
          <p:nvPr/>
        </p:nvCxnSpPr>
        <p:spPr>
          <a:xfrm flipH="1">
            <a:off x="5190776" y="2890187"/>
            <a:ext cx="1760655" cy="250914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1B37CD9-98E0-A111-11AF-9DAB7FCE9F30}"/>
              </a:ext>
            </a:extLst>
          </p:cNvPr>
          <p:cNvCxnSpPr>
            <a:cxnSpLocks/>
          </p:cNvCxnSpPr>
          <p:nvPr/>
        </p:nvCxnSpPr>
        <p:spPr>
          <a:xfrm flipH="1">
            <a:off x="6091266" y="2876356"/>
            <a:ext cx="828765" cy="252297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BD731FD-7D1A-F3D6-3D60-F77A17CEE5BC}"/>
              </a:ext>
            </a:extLst>
          </p:cNvPr>
          <p:cNvCxnSpPr>
            <a:cxnSpLocks/>
          </p:cNvCxnSpPr>
          <p:nvPr/>
        </p:nvCxnSpPr>
        <p:spPr>
          <a:xfrm flipH="1">
            <a:off x="6843860" y="2866011"/>
            <a:ext cx="83298" cy="2567766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AD66E1F-E0F2-25D5-20EE-C762D26A0553}"/>
              </a:ext>
            </a:extLst>
          </p:cNvPr>
          <p:cNvCxnSpPr>
            <a:cxnSpLocks/>
          </p:cNvCxnSpPr>
          <p:nvPr/>
        </p:nvCxnSpPr>
        <p:spPr>
          <a:xfrm>
            <a:off x="6927158" y="2866010"/>
            <a:ext cx="698781" cy="257468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71302DA-3321-3051-9A00-4E548D4CFBE4}"/>
              </a:ext>
            </a:extLst>
          </p:cNvPr>
          <p:cNvCxnSpPr>
            <a:cxnSpLocks/>
          </p:cNvCxnSpPr>
          <p:nvPr/>
        </p:nvCxnSpPr>
        <p:spPr>
          <a:xfrm>
            <a:off x="6934285" y="2866011"/>
            <a:ext cx="1484634" cy="2595299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5954E63-6FB1-FCC7-F3E5-4B7ECBCC6381}"/>
              </a:ext>
            </a:extLst>
          </p:cNvPr>
          <p:cNvCxnSpPr>
            <a:cxnSpLocks/>
          </p:cNvCxnSpPr>
          <p:nvPr/>
        </p:nvCxnSpPr>
        <p:spPr>
          <a:xfrm flipH="1">
            <a:off x="1202066" y="2796745"/>
            <a:ext cx="4869313" cy="260258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1296B71D-BE35-81DC-9816-1003DD80DF13}"/>
              </a:ext>
            </a:extLst>
          </p:cNvPr>
          <p:cNvCxnSpPr>
            <a:cxnSpLocks/>
          </p:cNvCxnSpPr>
          <p:nvPr/>
        </p:nvCxnSpPr>
        <p:spPr>
          <a:xfrm flipH="1">
            <a:off x="1969595" y="2782914"/>
            <a:ext cx="4079809" cy="261641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EC616032-C5CF-AD30-2B12-0FA52326AEA9}"/>
              </a:ext>
            </a:extLst>
          </p:cNvPr>
          <p:cNvCxnSpPr>
            <a:cxnSpLocks/>
          </p:cNvCxnSpPr>
          <p:nvPr/>
        </p:nvCxnSpPr>
        <p:spPr>
          <a:xfrm flipH="1">
            <a:off x="2818483" y="2848380"/>
            <a:ext cx="3230921" cy="255094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F1EED18-7B8E-FD4B-5565-DB9EC6537B6A}"/>
              </a:ext>
            </a:extLst>
          </p:cNvPr>
          <p:cNvCxnSpPr>
            <a:cxnSpLocks/>
          </p:cNvCxnSpPr>
          <p:nvPr/>
        </p:nvCxnSpPr>
        <p:spPr>
          <a:xfrm flipH="1">
            <a:off x="3582455" y="2831193"/>
            <a:ext cx="2466949" cy="260258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EDACEB2A-6FFC-B994-C547-FDF2968904CB}"/>
              </a:ext>
            </a:extLst>
          </p:cNvPr>
          <p:cNvCxnSpPr>
            <a:cxnSpLocks/>
          </p:cNvCxnSpPr>
          <p:nvPr/>
        </p:nvCxnSpPr>
        <p:spPr>
          <a:xfrm flipH="1">
            <a:off x="4421446" y="2831193"/>
            <a:ext cx="1627957" cy="260258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FDEC3F6-99C5-D1E9-CEFE-D5108F58793D}"/>
              </a:ext>
            </a:extLst>
          </p:cNvPr>
          <p:cNvCxnSpPr>
            <a:cxnSpLocks/>
          </p:cNvCxnSpPr>
          <p:nvPr/>
        </p:nvCxnSpPr>
        <p:spPr>
          <a:xfrm flipH="1">
            <a:off x="5175092" y="2838109"/>
            <a:ext cx="881439" cy="251483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9A5E9399-1FD6-FF07-D160-6B1C2E2A8FD0}"/>
              </a:ext>
            </a:extLst>
          </p:cNvPr>
          <p:cNvCxnSpPr>
            <a:cxnSpLocks/>
          </p:cNvCxnSpPr>
          <p:nvPr/>
        </p:nvCxnSpPr>
        <p:spPr>
          <a:xfrm flipH="1">
            <a:off x="5969495" y="2824278"/>
            <a:ext cx="55636" cy="252866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56B4EC6-955C-D6EB-E663-12CE8A188700}"/>
              </a:ext>
            </a:extLst>
          </p:cNvPr>
          <p:cNvCxnSpPr>
            <a:cxnSpLocks/>
          </p:cNvCxnSpPr>
          <p:nvPr/>
        </p:nvCxnSpPr>
        <p:spPr>
          <a:xfrm>
            <a:off x="6032258" y="2813932"/>
            <a:ext cx="683036" cy="25390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706444E-9698-A16D-BAF2-0705F542C0CE}"/>
              </a:ext>
            </a:extLst>
          </p:cNvPr>
          <p:cNvCxnSpPr>
            <a:cxnSpLocks/>
          </p:cNvCxnSpPr>
          <p:nvPr/>
        </p:nvCxnSpPr>
        <p:spPr>
          <a:xfrm>
            <a:off x="6032258" y="2813932"/>
            <a:ext cx="1433158" cy="25390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B0F329B4-360A-8F59-59FF-CCA9BC1B73A4}"/>
              </a:ext>
            </a:extLst>
          </p:cNvPr>
          <p:cNvCxnSpPr>
            <a:cxnSpLocks/>
          </p:cNvCxnSpPr>
          <p:nvPr/>
        </p:nvCxnSpPr>
        <p:spPr>
          <a:xfrm>
            <a:off x="6039386" y="2813932"/>
            <a:ext cx="2249855" cy="253901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1B109513-6647-6BF8-3847-583281D1C890}"/>
              </a:ext>
            </a:extLst>
          </p:cNvPr>
          <p:cNvCxnSpPr>
            <a:cxnSpLocks/>
          </p:cNvCxnSpPr>
          <p:nvPr/>
        </p:nvCxnSpPr>
        <p:spPr>
          <a:xfrm flipH="1">
            <a:off x="1149288" y="2765727"/>
            <a:ext cx="3189995" cy="250804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3DC1112D-7CA2-8946-09A7-2123CFFD0EE7}"/>
              </a:ext>
            </a:extLst>
          </p:cNvPr>
          <p:cNvCxnSpPr>
            <a:cxnSpLocks/>
          </p:cNvCxnSpPr>
          <p:nvPr/>
        </p:nvCxnSpPr>
        <p:spPr>
          <a:xfrm flipH="1">
            <a:off x="1839526" y="2751897"/>
            <a:ext cx="2477782" cy="252187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91EA28BE-0A46-DB37-08F3-5F79CB7A4A05}"/>
              </a:ext>
            </a:extLst>
          </p:cNvPr>
          <p:cNvCxnSpPr>
            <a:cxnSpLocks/>
          </p:cNvCxnSpPr>
          <p:nvPr/>
        </p:nvCxnSpPr>
        <p:spPr>
          <a:xfrm flipH="1">
            <a:off x="2738286" y="2817362"/>
            <a:ext cx="1579021" cy="2456414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58C37037-D931-2994-92AA-99FF331A50FD}"/>
              </a:ext>
            </a:extLst>
          </p:cNvPr>
          <p:cNvCxnSpPr>
            <a:cxnSpLocks/>
          </p:cNvCxnSpPr>
          <p:nvPr/>
        </p:nvCxnSpPr>
        <p:spPr>
          <a:xfrm flipH="1">
            <a:off x="3525049" y="2800176"/>
            <a:ext cx="792258" cy="247360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6B47A2C4-EC22-1396-9102-1C4534640883}"/>
              </a:ext>
            </a:extLst>
          </p:cNvPr>
          <p:cNvCxnSpPr>
            <a:cxnSpLocks/>
          </p:cNvCxnSpPr>
          <p:nvPr/>
        </p:nvCxnSpPr>
        <p:spPr>
          <a:xfrm>
            <a:off x="4317307" y="2800176"/>
            <a:ext cx="0" cy="247360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A3ABB8FE-52CE-A775-F536-A69699C8D7F4}"/>
              </a:ext>
            </a:extLst>
          </p:cNvPr>
          <p:cNvCxnSpPr>
            <a:cxnSpLocks/>
          </p:cNvCxnSpPr>
          <p:nvPr/>
        </p:nvCxnSpPr>
        <p:spPr>
          <a:xfrm>
            <a:off x="4324435" y="2807091"/>
            <a:ext cx="761535" cy="242629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DBB3C969-9EBA-B6EE-5C31-23ADEA4116CB}"/>
              </a:ext>
            </a:extLst>
          </p:cNvPr>
          <p:cNvCxnSpPr>
            <a:cxnSpLocks/>
          </p:cNvCxnSpPr>
          <p:nvPr/>
        </p:nvCxnSpPr>
        <p:spPr>
          <a:xfrm>
            <a:off x="4293034" y="2793260"/>
            <a:ext cx="1616672" cy="248051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486020E6-2C82-3270-B614-AFC3BAC5159C}"/>
              </a:ext>
            </a:extLst>
          </p:cNvPr>
          <p:cNvCxnSpPr>
            <a:cxnSpLocks/>
          </p:cNvCxnSpPr>
          <p:nvPr/>
        </p:nvCxnSpPr>
        <p:spPr>
          <a:xfrm>
            <a:off x="4300162" y="2782915"/>
            <a:ext cx="2369002" cy="2490862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17931262-3D20-5295-AB1E-DE35CBCED730}"/>
              </a:ext>
            </a:extLst>
          </p:cNvPr>
          <p:cNvCxnSpPr>
            <a:cxnSpLocks/>
          </p:cNvCxnSpPr>
          <p:nvPr/>
        </p:nvCxnSpPr>
        <p:spPr>
          <a:xfrm>
            <a:off x="4300162" y="2782915"/>
            <a:ext cx="3133379" cy="257003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64EA2F8-CD65-0FD2-F61E-455D3D0AFD27}"/>
              </a:ext>
            </a:extLst>
          </p:cNvPr>
          <p:cNvCxnSpPr>
            <a:cxnSpLocks/>
          </p:cNvCxnSpPr>
          <p:nvPr/>
        </p:nvCxnSpPr>
        <p:spPr>
          <a:xfrm>
            <a:off x="4307289" y="2782915"/>
            <a:ext cx="3939650" cy="257003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4D292B6F-F3A3-9582-B7F9-624638CA8F39}"/>
              </a:ext>
            </a:extLst>
          </p:cNvPr>
          <p:cNvCxnSpPr>
            <a:cxnSpLocks/>
          </p:cNvCxnSpPr>
          <p:nvPr/>
        </p:nvCxnSpPr>
        <p:spPr>
          <a:xfrm flipH="1">
            <a:off x="1311848" y="2928287"/>
            <a:ext cx="3189995" cy="250804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69A22872-E8C7-15C9-A2D3-4DB8E4274B76}"/>
              </a:ext>
            </a:extLst>
          </p:cNvPr>
          <p:cNvCxnSpPr>
            <a:cxnSpLocks/>
          </p:cNvCxnSpPr>
          <p:nvPr/>
        </p:nvCxnSpPr>
        <p:spPr>
          <a:xfrm flipH="1">
            <a:off x="2002086" y="2914457"/>
            <a:ext cx="2477782" cy="252187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551E5224-723B-84BC-8CBB-723DFD11158C}"/>
              </a:ext>
            </a:extLst>
          </p:cNvPr>
          <p:cNvCxnSpPr>
            <a:cxnSpLocks/>
          </p:cNvCxnSpPr>
          <p:nvPr/>
        </p:nvCxnSpPr>
        <p:spPr>
          <a:xfrm flipH="1">
            <a:off x="2900846" y="2979922"/>
            <a:ext cx="1579021" cy="2456414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DC4FB358-8811-28A4-E761-D2BD2B79DB16}"/>
              </a:ext>
            </a:extLst>
          </p:cNvPr>
          <p:cNvCxnSpPr>
            <a:cxnSpLocks/>
          </p:cNvCxnSpPr>
          <p:nvPr/>
        </p:nvCxnSpPr>
        <p:spPr>
          <a:xfrm flipH="1">
            <a:off x="3687609" y="2962736"/>
            <a:ext cx="792258" cy="247360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CB80B7C5-BFE8-17B1-3540-DB0C121A4856}"/>
              </a:ext>
            </a:extLst>
          </p:cNvPr>
          <p:cNvCxnSpPr>
            <a:cxnSpLocks/>
          </p:cNvCxnSpPr>
          <p:nvPr/>
        </p:nvCxnSpPr>
        <p:spPr>
          <a:xfrm>
            <a:off x="4479867" y="2962736"/>
            <a:ext cx="0" cy="247360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7EAFBBC0-D34F-65E6-2690-3A776484B676}"/>
              </a:ext>
            </a:extLst>
          </p:cNvPr>
          <p:cNvCxnSpPr>
            <a:cxnSpLocks/>
          </p:cNvCxnSpPr>
          <p:nvPr/>
        </p:nvCxnSpPr>
        <p:spPr>
          <a:xfrm>
            <a:off x="4486995" y="2969651"/>
            <a:ext cx="761535" cy="242629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9B094E2F-A244-BF49-2DBA-BF95ADE1718A}"/>
              </a:ext>
            </a:extLst>
          </p:cNvPr>
          <p:cNvCxnSpPr>
            <a:cxnSpLocks/>
          </p:cNvCxnSpPr>
          <p:nvPr/>
        </p:nvCxnSpPr>
        <p:spPr>
          <a:xfrm>
            <a:off x="4455594" y="2955820"/>
            <a:ext cx="1616672" cy="248051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8F753168-A6D2-20EE-CFD8-4C1ECEFDDB0A}"/>
              </a:ext>
            </a:extLst>
          </p:cNvPr>
          <p:cNvCxnSpPr>
            <a:cxnSpLocks/>
          </p:cNvCxnSpPr>
          <p:nvPr/>
        </p:nvCxnSpPr>
        <p:spPr>
          <a:xfrm>
            <a:off x="4462722" y="2945475"/>
            <a:ext cx="2369002" cy="2490862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570371DC-50F1-7A49-607C-9048BCC561AE}"/>
              </a:ext>
            </a:extLst>
          </p:cNvPr>
          <p:cNvCxnSpPr>
            <a:cxnSpLocks/>
          </p:cNvCxnSpPr>
          <p:nvPr/>
        </p:nvCxnSpPr>
        <p:spPr>
          <a:xfrm>
            <a:off x="4462722" y="2945475"/>
            <a:ext cx="3133379" cy="257003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DD5BFCDC-76E4-BB0A-F2E5-BAED45C7C37F}"/>
              </a:ext>
            </a:extLst>
          </p:cNvPr>
          <p:cNvCxnSpPr>
            <a:cxnSpLocks/>
          </p:cNvCxnSpPr>
          <p:nvPr/>
        </p:nvCxnSpPr>
        <p:spPr>
          <a:xfrm>
            <a:off x="4469849" y="2945475"/>
            <a:ext cx="3939650" cy="257003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95879172-8F3D-FBF4-0E6E-3AF0FF89FCD2}"/>
              </a:ext>
            </a:extLst>
          </p:cNvPr>
          <p:cNvCxnSpPr>
            <a:cxnSpLocks/>
          </p:cNvCxnSpPr>
          <p:nvPr/>
        </p:nvCxnSpPr>
        <p:spPr>
          <a:xfrm flipH="1">
            <a:off x="1097069" y="2765431"/>
            <a:ext cx="2419926" cy="249934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2DA63030-3FCC-7847-5DA9-EC5C7983A1A7}"/>
              </a:ext>
            </a:extLst>
          </p:cNvPr>
          <p:cNvCxnSpPr>
            <a:cxnSpLocks/>
          </p:cNvCxnSpPr>
          <p:nvPr/>
        </p:nvCxnSpPr>
        <p:spPr>
          <a:xfrm flipH="1">
            <a:off x="1830441" y="2751601"/>
            <a:ext cx="1664578" cy="254279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874CC3AF-AF49-7D04-C88E-0CC1F9EE5C97}"/>
              </a:ext>
            </a:extLst>
          </p:cNvPr>
          <p:cNvCxnSpPr>
            <a:cxnSpLocks/>
          </p:cNvCxnSpPr>
          <p:nvPr/>
        </p:nvCxnSpPr>
        <p:spPr>
          <a:xfrm flipH="1">
            <a:off x="2725342" y="2817066"/>
            <a:ext cx="769678" cy="245671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3A25BCD7-0C5B-A7E5-A40F-6DAD3EE4BC21}"/>
              </a:ext>
            </a:extLst>
          </p:cNvPr>
          <p:cNvCxnSpPr>
            <a:cxnSpLocks/>
          </p:cNvCxnSpPr>
          <p:nvPr/>
        </p:nvCxnSpPr>
        <p:spPr>
          <a:xfrm flipH="1">
            <a:off x="3442706" y="2799879"/>
            <a:ext cx="52314" cy="249451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4F38F223-5A8B-B87A-C6B7-39F9C3448388}"/>
              </a:ext>
            </a:extLst>
          </p:cNvPr>
          <p:cNvCxnSpPr>
            <a:cxnSpLocks/>
          </p:cNvCxnSpPr>
          <p:nvPr/>
        </p:nvCxnSpPr>
        <p:spPr>
          <a:xfrm>
            <a:off x="3495020" y="2799879"/>
            <a:ext cx="805142" cy="2473898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1C148D0E-CE95-B39E-9265-109208675CBD}"/>
              </a:ext>
            </a:extLst>
          </p:cNvPr>
          <p:cNvCxnSpPr>
            <a:cxnSpLocks/>
          </p:cNvCxnSpPr>
          <p:nvPr/>
        </p:nvCxnSpPr>
        <p:spPr>
          <a:xfrm>
            <a:off x="3502147" y="2806795"/>
            <a:ext cx="1583823" cy="248760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C518D10C-3E74-0134-996C-D6164D944C86}"/>
              </a:ext>
            </a:extLst>
          </p:cNvPr>
          <p:cNvCxnSpPr>
            <a:cxnSpLocks/>
          </p:cNvCxnSpPr>
          <p:nvPr/>
        </p:nvCxnSpPr>
        <p:spPr>
          <a:xfrm>
            <a:off x="3470747" y="2792964"/>
            <a:ext cx="2438960" cy="2559981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28B4D720-2C16-8153-33AF-71D37AB8BB14}"/>
              </a:ext>
            </a:extLst>
          </p:cNvPr>
          <p:cNvCxnSpPr>
            <a:cxnSpLocks/>
          </p:cNvCxnSpPr>
          <p:nvPr/>
        </p:nvCxnSpPr>
        <p:spPr>
          <a:xfrm>
            <a:off x="3640434" y="2945179"/>
            <a:ext cx="3074860" cy="2407766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634E2385-B83E-4059-7B92-4E020DAA93B6}"/>
              </a:ext>
            </a:extLst>
          </p:cNvPr>
          <p:cNvCxnSpPr>
            <a:cxnSpLocks/>
          </p:cNvCxnSpPr>
          <p:nvPr/>
        </p:nvCxnSpPr>
        <p:spPr>
          <a:xfrm>
            <a:off x="3640434" y="2945178"/>
            <a:ext cx="3770178" cy="245415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1F81E955-1EDC-72C9-B8AD-CC1A6A0FD6B9}"/>
              </a:ext>
            </a:extLst>
          </p:cNvPr>
          <p:cNvCxnSpPr>
            <a:cxnSpLocks/>
          </p:cNvCxnSpPr>
          <p:nvPr/>
        </p:nvCxnSpPr>
        <p:spPr>
          <a:xfrm>
            <a:off x="3647562" y="2945178"/>
            <a:ext cx="4523897" cy="245415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5644D3C0-6E51-65ED-E46F-0731AF523B28}"/>
              </a:ext>
            </a:extLst>
          </p:cNvPr>
          <p:cNvCxnSpPr>
            <a:cxnSpLocks/>
          </p:cNvCxnSpPr>
          <p:nvPr/>
        </p:nvCxnSpPr>
        <p:spPr>
          <a:xfrm flipH="1">
            <a:off x="1024626" y="2726206"/>
            <a:ext cx="1525715" cy="2568188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5218BB8E-0AF0-CFEF-F4D1-CD47D5E0C2AB}"/>
              </a:ext>
            </a:extLst>
          </p:cNvPr>
          <p:cNvCxnSpPr>
            <a:cxnSpLocks/>
          </p:cNvCxnSpPr>
          <p:nvPr/>
        </p:nvCxnSpPr>
        <p:spPr>
          <a:xfrm flipH="1">
            <a:off x="1779723" y="2712376"/>
            <a:ext cx="748642" cy="2582018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BEDDE7A7-0F1C-5F99-53FC-70397136FFAB}"/>
              </a:ext>
            </a:extLst>
          </p:cNvPr>
          <p:cNvCxnSpPr>
            <a:cxnSpLocks/>
          </p:cNvCxnSpPr>
          <p:nvPr/>
        </p:nvCxnSpPr>
        <p:spPr>
          <a:xfrm>
            <a:off x="2528366" y="2777842"/>
            <a:ext cx="146258" cy="2495935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F6114D8C-48E3-98F5-99B1-F2A55F9EF5E1}"/>
              </a:ext>
            </a:extLst>
          </p:cNvPr>
          <p:cNvCxnSpPr>
            <a:cxnSpLocks/>
          </p:cNvCxnSpPr>
          <p:nvPr/>
        </p:nvCxnSpPr>
        <p:spPr>
          <a:xfrm>
            <a:off x="2528365" y="2760654"/>
            <a:ext cx="899040" cy="259229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F8EB2774-1C4D-378C-3771-61F0D4BB05F8}"/>
              </a:ext>
            </a:extLst>
          </p:cNvPr>
          <p:cNvCxnSpPr>
            <a:cxnSpLocks/>
          </p:cNvCxnSpPr>
          <p:nvPr/>
        </p:nvCxnSpPr>
        <p:spPr>
          <a:xfrm>
            <a:off x="2528366" y="2760655"/>
            <a:ext cx="1742732" cy="253374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016BBDF3-E8FD-46CE-11CF-5ED7C634746B}"/>
              </a:ext>
            </a:extLst>
          </p:cNvPr>
          <p:cNvCxnSpPr>
            <a:cxnSpLocks/>
          </p:cNvCxnSpPr>
          <p:nvPr/>
        </p:nvCxnSpPr>
        <p:spPr>
          <a:xfrm>
            <a:off x="2535493" y="2767570"/>
            <a:ext cx="2532732" cy="2585375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AEF7E592-3A85-61F7-DD36-9A6C908E427C}"/>
              </a:ext>
            </a:extLst>
          </p:cNvPr>
          <p:cNvCxnSpPr>
            <a:cxnSpLocks/>
          </p:cNvCxnSpPr>
          <p:nvPr/>
        </p:nvCxnSpPr>
        <p:spPr>
          <a:xfrm>
            <a:off x="2504093" y="2753740"/>
            <a:ext cx="3319882" cy="2599205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B16001BB-6460-A423-0FDD-80550EF35A78}"/>
              </a:ext>
            </a:extLst>
          </p:cNvPr>
          <p:cNvCxnSpPr>
            <a:cxnSpLocks/>
          </p:cNvCxnSpPr>
          <p:nvPr/>
        </p:nvCxnSpPr>
        <p:spPr>
          <a:xfrm>
            <a:off x="2673780" y="2905953"/>
            <a:ext cx="3951933" cy="2446991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264BF139-493B-9CF0-11C7-DED893EB5FD8}"/>
              </a:ext>
            </a:extLst>
          </p:cNvPr>
          <p:cNvCxnSpPr>
            <a:cxnSpLocks/>
          </p:cNvCxnSpPr>
          <p:nvPr/>
        </p:nvCxnSpPr>
        <p:spPr>
          <a:xfrm>
            <a:off x="2673780" y="2905954"/>
            <a:ext cx="4736832" cy="2493375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73F81062-9CC7-5153-B206-E0F7A366B22C}"/>
              </a:ext>
            </a:extLst>
          </p:cNvPr>
          <p:cNvCxnSpPr>
            <a:cxnSpLocks/>
          </p:cNvCxnSpPr>
          <p:nvPr/>
        </p:nvCxnSpPr>
        <p:spPr>
          <a:xfrm>
            <a:off x="2680907" y="2905954"/>
            <a:ext cx="5438850" cy="2514435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697D3034-B215-AD9A-8B94-8384FB8662E2}"/>
              </a:ext>
            </a:extLst>
          </p:cNvPr>
          <p:cNvCxnSpPr>
            <a:cxnSpLocks/>
          </p:cNvCxnSpPr>
          <p:nvPr/>
        </p:nvCxnSpPr>
        <p:spPr>
          <a:xfrm flipH="1">
            <a:off x="1012722" y="2751897"/>
            <a:ext cx="669004" cy="2521879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1" name="Straight Connector 790">
            <a:extLst>
              <a:ext uri="{FF2B5EF4-FFF2-40B4-BE49-F238E27FC236}">
                <a16:creationId xmlns:a16="http://schemas.microsoft.com/office/drawing/2014/main" id="{EB54F11E-562E-F310-F4FE-914BF57EB23D}"/>
              </a:ext>
            </a:extLst>
          </p:cNvPr>
          <p:cNvCxnSpPr>
            <a:cxnSpLocks/>
          </p:cNvCxnSpPr>
          <p:nvPr/>
        </p:nvCxnSpPr>
        <p:spPr>
          <a:xfrm>
            <a:off x="1659751" y="2738066"/>
            <a:ext cx="119058" cy="2535710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80DC0AFD-A2EE-9619-7AAF-7B794D66DEA5}"/>
              </a:ext>
            </a:extLst>
          </p:cNvPr>
          <p:cNvCxnSpPr>
            <a:cxnSpLocks/>
          </p:cNvCxnSpPr>
          <p:nvPr/>
        </p:nvCxnSpPr>
        <p:spPr>
          <a:xfrm>
            <a:off x="1659750" y="2803533"/>
            <a:ext cx="992233" cy="2490862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3" name="Straight Connector 792">
            <a:extLst>
              <a:ext uri="{FF2B5EF4-FFF2-40B4-BE49-F238E27FC236}">
                <a16:creationId xmlns:a16="http://schemas.microsoft.com/office/drawing/2014/main" id="{BA0AA6DE-9E79-8CEC-BA21-FEACECD66456}"/>
              </a:ext>
            </a:extLst>
          </p:cNvPr>
          <p:cNvCxnSpPr>
            <a:cxnSpLocks/>
          </p:cNvCxnSpPr>
          <p:nvPr/>
        </p:nvCxnSpPr>
        <p:spPr>
          <a:xfrm>
            <a:off x="1659750" y="2786346"/>
            <a:ext cx="1766739" cy="2566599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ABA22EA1-BD08-F18F-76D2-BE78BD61D7A0}"/>
              </a:ext>
            </a:extLst>
          </p:cNvPr>
          <p:cNvCxnSpPr>
            <a:cxnSpLocks/>
          </p:cNvCxnSpPr>
          <p:nvPr/>
        </p:nvCxnSpPr>
        <p:spPr>
          <a:xfrm>
            <a:off x="1659751" y="2786346"/>
            <a:ext cx="2593923" cy="2566599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5" name="Straight Connector 794">
            <a:extLst>
              <a:ext uri="{FF2B5EF4-FFF2-40B4-BE49-F238E27FC236}">
                <a16:creationId xmlns:a16="http://schemas.microsoft.com/office/drawing/2014/main" id="{F581279E-269A-371D-CA97-B57464F41E93}"/>
              </a:ext>
            </a:extLst>
          </p:cNvPr>
          <p:cNvCxnSpPr>
            <a:cxnSpLocks/>
          </p:cNvCxnSpPr>
          <p:nvPr/>
        </p:nvCxnSpPr>
        <p:spPr>
          <a:xfrm>
            <a:off x="1666878" y="2793260"/>
            <a:ext cx="3341906" cy="2559684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B2E531E5-4DC9-D2A7-0BE9-64A9EDCD980B}"/>
              </a:ext>
            </a:extLst>
          </p:cNvPr>
          <p:cNvCxnSpPr>
            <a:cxnSpLocks/>
          </p:cNvCxnSpPr>
          <p:nvPr/>
        </p:nvCxnSpPr>
        <p:spPr>
          <a:xfrm>
            <a:off x="1635477" y="2779430"/>
            <a:ext cx="4188497" cy="2619899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7" name="Straight Connector 796">
            <a:extLst>
              <a:ext uri="{FF2B5EF4-FFF2-40B4-BE49-F238E27FC236}">
                <a16:creationId xmlns:a16="http://schemas.microsoft.com/office/drawing/2014/main" id="{DE90402B-C40E-C654-C5C5-A94D761166CD}"/>
              </a:ext>
            </a:extLst>
          </p:cNvPr>
          <p:cNvCxnSpPr>
            <a:cxnSpLocks/>
          </p:cNvCxnSpPr>
          <p:nvPr/>
        </p:nvCxnSpPr>
        <p:spPr>
          <a:xfrm>
            <a:off x="1805165" y="2931645"/>
            <a:ext cx="4764613" cy="2421300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71DDBDBF-3FF5-8EE8-54C4-09104C0584C4}"/>
              </a:ext>
            </a:extLst>
          </p:cNvPr>
          <p:cNvCxnSpPr>
            <a:cxnSpLocks/>
          </p:cNvCxnSpPr>
          <p:nvPr/>
        </p:nvCxnSpPr>
        <p:spPr>
          <a:xfrm>
            <a:off x="1805165" y="2931644"/>
            <a:ext cx="5615466" cy="2467684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9" name="Straight Connector 798">
            <a:extLst>
              <a:ext uri="{FF2B5EF4-FFF2-40B4-BE49-F238E27FC236}">
                <a16:creationId xmlns:a16="http://schemas.microsoft.com/office/drawing/2014/main" id="{01704481-5D8F-44CF-D700-7BF021EE2186}"/>
              </a:ext>
            </a:extLst>
          </p:cNvPr>
          <p:cNvCxnSpPr>
            <a:cxnSpLocks/>
          </p:cNvCxnSpPr>
          <p:nvPr/>
        </p:nvCxnSpPr>
        <p:spPr>
          <a:xfrm>
            <a:off x="1812292" y="2931644"/>
            <a:ext cx="6334893" cy="2509047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Graphic 3" descr="Truck outline">
            <a:extLst>
              <a:ext uri="{FF2B5EF4-FFF2-40B4-BE49-F238E27FC236}">
                <a16:creationId xmlns:a16="http://schemas.microsoft.com/office/drawing/2014/main" id="{F3D998C3-9AC1-ED92-97F2-73296CEB33D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4104042">
            <a:off x="7775119" y="3870706"/>
            <a:ext cx="541188" cy="541188"/>
          </a:xfrm>
          <a:prstGeom prst="rect">
            <a:avLst/>
          </a:prstGeom>
        </p:spPr>
      </p:pic>
      <p:pic>
        <p:nvPicPr>
          <p:cNvPr id="11" name="Graphic 10" descr="Truck outline">
            <a:extLst>
              <a:ext uri="{FF2B5EF4-FFF2-40B4-BE49-F238E27FC236}">
                <a16:creationId xmlns:a16="http://schemas.microsoft.com/office/drawing/2014/main" id="{157CA52C-DF97-2B8A-6A50-37CF8D83750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6965994">
            <a:off x="1034378" y="3730892"/>
            <a:ext cx="541188" cy="5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6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AC2B0-BD32-0B5E-EE38-80112B3DF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611F0-CBD6-2675-B8E8-8370BF6B3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269" y="362859"/>
            <a:ext cx="11640409" cy="477010"/>
          </a:xfrm>
        </p:spPr>
        <p:txBody>
          <a:bodyPr lIns="91440" tIns="45721" rIns="91440" bIns="45721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/>
              <a:t>Current State: 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53101-201F-75F6-9727-2A2EE613D534}"/>
              </a:ext>
            </a:extLst>
          </p:cNvPr>
          <p:cNvSpPr txBox="1"/>
          <p:nvPr/>
        </p:nvSpPr>
        <p:spPr>
          <a:xfrm>
            <a:off x="513159" y="1230699"/>
            <a:ext cx="12103780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(UW1861 only)</a:t>
            </a:r>
          </a:p>
          <a:p>
            <a:pPr marL="8255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Receipts in Workday are required to pay an invoice (“3-Way Match”)</a:t>
            </a:r>
            <a:endParaRPr lang="en-US" dirty="0"/>
          </a:p>
          <a:p>
            <a:pPr marL="8255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Procure to Pay process requires requisitioners to create these receipts for most orders</a:t>
            </a:r>
            <a:endParaRPr lang="en-US" dirty="0"/>
          </a:p>
          <a:p>
            <a:pPr marL="8255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Delayed receipt creation is a significant factor in invoice payment delays, from UWFT go live to today</a:t>
            </a:r>
            <a:endParaRPr lang="en-US" dirty="0"/>
          </a:p>
          <a:p>
            <a:pPr marL="8255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Graphic below highlights the persistent level of Invoices possibly delayed based on lack of receipts</a:t>
            </a:r>
          </a:p>
        </p:txBody>
      </p:sp>
      <p:pic>
        <p:nvPicPr>
          <p:cNvPr id="5" name="Picture 4" descr="A graph of a graph of a bar&#10;&#10;AI-generated content may be incorrect.">
            <a:extLst>
              <a:ext uri="{FF2B5EF4-FFF2-40B4-BE49-F238E27FC236}">
                <a16:creationId xmlns:a16="http://schemas.microsoft.com/office/drawing/2014/main" id="{BD22D40B-574F-4D1F-04CA-8F88482CD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911" y="2907874"/>
            <a:ext cx="9078273" cy="3890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43B0F7-4A85-4588-3C46-5D80DB4EF962}"/>
              </a:ext>
            </a:extLst>
          </p:cNvPr>
          <p:cNvSpPr/>
          <p:nvPr/>
        </p:nvSpPr>
        <p:spPr>
          <a:xfrm>
            <a:off x="5543550" y="3300413"/>
            <a:ext cx="1421606" cy="1857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92048-474F-6501-F83E-78B19D9FA44B}"/>
              </a:ext>
            </a:extLst>
          </p:cNvPr>
          <p:cNvSpPr/>
          <p:nvPr/>
        </p:nvSpPr>
        <p:spPr>
          <a:xfrm rot="16200000">
            <a:off x="1863332" y="5385197"/>
            <a:ext cx="1279921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8F563-040F-07ED-46B2-5DC0477FEA16}"/>
              </a:ext>
            </a:extLst>
          </p:cNvPr>
          <p:cNvSpPr/>
          <p:nvPr/>
        </p:nvSpPr>
        <p:spPr>
          <a:xfrm rot="16200000">
            <a:off x="2477100" y="5482231"/>
            <a:ext cx="1085849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B7A588-3AD1-2642-7CD0-3BBD5CB0BEDF}"/>
              </a:ext>
            </a:extLst>
          </p:cNvPr>
          <p:cNvSpPr/>
          <p:nvPr/>
        </p:nvSpPr>
        <p:spPr>
          <a:xfrm rot="16200000">
            <a:off x="3181955" y="5153619"/>
            <a:ext cx="1743073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451EA-43D1-A5F4-8B26-C81433295575}"/>
              </a:ext>
            </a:extLst>
          </p:cNvPr>
          <p:cNvSpPr/>
          <p:nvPr/>
        </p:nvSpPr>
        <p:spPr>
          <a:xfrm rot="16200000">
            <a:off x="3025981" y="5516756"/>
            <a:ext cx="1021554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4B6785-F0D3-621F-477D-DDF11ADA5365}"/>
              </a:ext>
            </a:extLst>
          </p:cNvPr>
          <p:cNvSpPr/>
          <p:nvPr/>
        </p:nvSpPr>
        <p:spPr>
          <a:xfrm rot="16200000">
            <a:off x="3837991" y="5292920"/>
            <a:ext cx="1464466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65181B-4ED9-E8EB-3117-7DBB6E16CC59}"/>
              </a:ext>
            </a:extLst>
          </p:cNvPr>
          <p:cNvSpPr/>
          <p:nvPr/>
        </p:nvSpPr>
        <p:spPr>
          <a:xfrm rot="16200000">
            <a:off x="4383301" y="5321495"/>
            <a:ext cx="1407314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5173D-7E93-2660-4604-88B130E8EE94}"/>
              </a:ext>
            </a:extLst>
          </p:cNvPr>
          <p:cNvSpPr/>
          <p:nvPr/>
        </p:nvSpPr>
        <p:spPr>
          <a:xfrm rot="16200000">
            <a:off x="5617086" y="5501277"/>
            <a:ext cx="990598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320A2-E100-1B06-6B7F-C82AF1358EF1}"/>
              </a:ext>
            </a:extLst>
          </p:cNvPr>
          <p:cNvSpPr/>
          <p:nvPr/>
        </p:nvSpPr>
        <p:spPr>
          <a:xfrm rot="16200000">
            <a:off x="4845862" y="5254224"/>
            <a:ext cx="1515660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F4149-B892-2AB5-738C-7F3EC147990E}"/>
              </a:ext>
            </a:extLst>
          </p:cNvPr>
          <p:cNvSpPr/>
          <p:nvPr/>
        </p:nvSpPr>
        <p:spPr>
          <a:xfrm rot="16200000">
            <a:off x="5904927" y="5292919"/>
            <a:ext cx="1464466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07654-1D58-0935-53C5-992388E16EDA}"/>
              </a:ext>
            </a:extLst>
          </p:cNvPr>
          <p:cNvSpPr/>
          <p:nvPr/>
        </p:nvSpPr>
        <p:spPr>
          <a:xfrm rot="16200000">
            <a:off x="6404105" y="5254224"/>
            <a:ext cx="1515661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8D209D-D37A-CFF7-F124-89AD225A13C0}"/>
              </a:ext>
            </a:extLst>
          </p:cNvPr>
          <p:cNvSpPr/>
          <p:nvPr/>
        </p:nvSpPr>
        <p:spPr>
          <a:xfrm rot="16200000">
            <a:off x="6861610" y="5171476"/>
            <a:ext cx="1650200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A2394C-CD0A-C852-3937-0C4B5A71F627}"/>
              </a:ext>
            </a:extLst>
          </p:cNvPr>
          <p:cNvSpPr/>
          <p:nvPr/>
        </p:nvSpPr>
        <p:spPr>
          <a:xfrm rot="16200000">
            <a:off x="7395305" y="5225054"/>
            <a:ext cx="1600195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07E12D-3F0A-7C0A-34B2-13FB10070245}"/>
              </a:ext>
            </a:extLst>
          </p:cNvPr>
          <p:cNvSpPr/>
          <p:nvPr/>
        </p:nvSpPr>
        <p:spPr>
          <a:xfrm rot="16200000">
            <a:off x="7920079" y="5217907"/>
            <a:ext cx="1600195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88053-C445-3331-4BEB-434BC28B224D}"/>
              </a:ext>
            </a:extLst>
          </p:cNvPr>
          <p:cNvSpPr/>
          <p:nvPr/>
        </p:nvSpPr>
        <p:spPr>
          <a:xfrm rot="16200000">
            <a:off x="8495144" y="5286369"/>
            <a:ext cx="1451369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64451D-C504-15BF-8551-1A34A82E0B55}"/>
              </a:ext>
            </a:extLst>
          </p:cNvPr>
          <p:cNvSpPr/>
          <p:nvPr/>
        </p:nvSpPr>
        <p:spPr>
          <a:xfrm rot="16200000">
            <a:off x="9119934" y="5370905"/>
            <a:ext cx="1251340" cy="42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5BA65-56BF-D03F-0E5A-10B91A0D2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23D36-4FFE-C52D-76A7-D54E7F313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270" y="362859"/>
            <a:ext cx="8852066" cy="477010"/>
          </a:xfrm>
        </p:spPr>
        <p:txBody>
          <a:bodyPr lIns="91440" tIns="45721" rIns="91440" bIns="45721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/>
              <a:t>Target State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C6AE73-0DC6-78AD-1B5F-A10BC6B3E1FB}"/>
              </a:ext>
            </a:extLst>
          </p:cNvPr>
          <p:cNvSpPr txBox="1"/>
          <p:nvPr/>
        </p:nvSpPr>
        <p:spPr>
          <a:xfrm>
            <a:off x="9193298" y="131296"/>
            <a:ext cx="3507239" cy="6812891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defTabSz="483192"/>
            <a:r>
              <a:rPr lang="en-US" sz="1450" u="sng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Key Target State Features</a:t>
            </a: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All suppliers ship directly to the campus receiving depots(s)</a:t>
            </a: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493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Central receiving depots will include one primary depot, plus satellites for buildings with existing docks and select deliveries </a:t>
            </a: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493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Standardized receiving processes and tools across UWA, executed primarily by the C2 team or in concert with the C2 team</a:t>
            </a: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defTabSz="483192"/>
            <a:endParaRPr lang="en-US" sz="1493" dirty="0">
              <a:solidFill>
                <a:srgbClr val="999999">
                  <a:lumMod val="50000"/>
                </a:srgbClr>
              </a:solidFill>
              <a:latin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The depot physically and systematically receives packages, and delivers “desktop” across campus</a:t>
            </a: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defTabSz="483192"/>
            <a:endParaRPr lang="en-US" sz="1493" dirty="0">
              <a:solidFill>
                <a:srgbClr val="999999">
                  <a:lumMod val="50000"/>
                </a:srgbClr>
              </a:solidFill>
              <a:latin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Eliminates need for purchase requisitioner to systematically receive product and track packing slips</a:t>
            </a: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rgbClr val="999999">
                    <a:lumMod val="50000"/>
                  </a:srgbClr>
                </a:solidFill>
                <a:latin typeface="Calibri"/>
                <a:ea typeface="Calibri"/>
                <a:cs typeface="Calibri"/>
              </a:rPr>
              <a:t>Provides visible chain of custody evidence in Workday</a:t>
            </a: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rgbClr val="999999">
                    <a:lumMod val="50000"/>
                  </a:srgbClr>
                </a:solidFill>
                <a:latin typeface="Calibri"/>
                <a:ea typeface="Calibri"/>
                <a:cs typeface="Calibri"/>
              </a:rPr>
              <a:t>Reduced aged invoices due to receiving related issues</a:t>
            </a: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</a:endParaRPr>
          </a:p>
          <a:p>
            <a:pPr marL="342900" indent="-342900" defTabSz="483192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rgbClr val="999999">
                    <a:lumMod val="50000"/>
                  </a:srgbClr>
                </a:solidFill>
                <a:latin typeface="Calibri"/>
              </a:rPr>
              <a:t>Improved sustainability and safety due to decreased vehicle traffic on campus</a:t>
            </a:r>
            <a:endParaRPr lang="en-US" sz="1450" dirty="0">
              <a:solidFill>
                <a:srgbClr val="999999">
                  <a:lumMod val="50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1" name="Graphic 30" descr="Production with solid fill">
            <a:extLst>
              <a:ext uri="{FF2B5EF4-FFF2-40B4-BE49-F238E27FC236}">
                <a16:creationId xmlns:a16="http://schemas.microsoft.com/office/drawing/2014/main" id="{AFFF174D-C85D-04F9-091B-9557296A8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4937" y="1913248"/>
            <a:ext cx="975360" cy="975360"/>
          </a:xfrm>
          <a:prstGeom prst="rect">
            <a:avLst/>
          </a:prstGeom>
        </p:spPr>
      </p:pic>
      <p:pic>
        <p:nvPicPr>
          <p:cNvPr id="36" name="Graphic 35" descr="Production outline">
            <a:extLst>
              <a:ext uri="{FF2B5EF4-FFF2-40B4-BE49-F238E27FC236}">
                <a16:creationId xmlns:a16="http://schemas.microsoft.com/office/drawing/2014/main" id="{3F6374F6-4D7A-C425-9E17-2AAB64908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6259" y="1913248"/>
            <a:ext cx="975360" cy="975360"/>
          </a:xfrm>
          <a:prstGeom prst="rect">
            <a:avLst/>
          </a:prstGeom>
        </p:spPr>
      </p:pic>
      <p:pic>
        <p:nvPicPr>
          <p:cNvPr id="39" name="Graphic 38" descr="Factory outline">
            <a:extLst>
              <a:ext uri="{FF2B5EF4-FFF2-40B4-BE49-F238E27FC236}">
                <a16:creationId xmlns:a16="http://schemas.microsoft.com/office/drawing/2014/main" id="{3D9F5CDB-B5B2-1B10-2F2E-540AE691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53669" y="1947696"/>
            <a:ext cx="975360" cy="975360"/>
          </a:xfrm>
          <a:prstGeom prst="rect">
            <a:avLst/>
          </a:prstGeom>
        </p:spPr>
      </p:pic>
      <p:pic>
        <p:nvPicPr>
          <p:cNvPr id="42" name="Graphic 41" descr="Factory with solid fill">
            <a:extLst>
              <a:ext uri="{FF2B5EF4-FFF2-40B4-BE49-F238E27FC236}">
                <a16:creationId xmlns:a16="http://schemas.microsoft.com/office/drawing/2014/main" id="{CCD2DD9B-AE15-CB13-AA21-58E9747C4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1079" y="1982144"/>
            <a:ext cx="975360" cy="975360"/>
          </a:xfrm>
          <a:prstGeom prst="rect">
            <a:avLst/>
          </a:prstGeom>
        </p:spPr>
      </p:pic>
      <p:pic>
        <p:nvPicPr>
          <p:cNvPr id="43" name="Graphic 42" descr="Production with solid fill">
            <a:extLst>
              <a:ext uri="{FF2B5EF4-FFF2-40B4-BE49-F238E27FC236}">
                <a16:creationId xmlns:a16="http://schemas.microsoft.com/office/drawing/2014/main" id="{9BEB1F47-58DE-4F72-2D15-DB876554D7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24429" y="1834080"/>
            <a:ext cx="975360" cy="975360"/>
          </a:xfrm>
          <a:prstGeom prst="rect">
            <a:avLst/>
          </a:prstGeom>
        </p:spPr>
      </p:pic>
      <p:pic>
        <p:nvPicPr>
          <p:cNvPr id="44" name="Graphic 43" descr="Production outline">
            <a:extLst>
              <a:ext uri="{FF2B5EF4-FFF2-40B4-BE49-F238E27FC236}">
                <a16:creationId xmlns:a16="http://schemas.microsoft.com/office/drawing/2014/main" id="{EC17B709-966C-6A45-DD6E-5F144099B8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15751" y="1834080"/>
            <a:ext cx="975360" cy="975360"/>
          </a:xfrm>
          <a:prstGeom prst="rect">
            <a:avLst/>
          </a:prstGeom>
        </p:spPr>
      </p:pic>
      <p:pic>
        <p:nvPicPr>
          <p:cNvPr id="45" name="Graphic 44" descr="Factory outline">
            <a:extLst>
              <a:ext uri="{FF2B5EF4-FFF2-40B4-BE49-F238E27FC236}">
                <a16:creationId xmlns:a16="http://schemas.microsoft.com/office/drawing/2014/main" id="{625B8D6C-8E4F-7E78-8FCC-572D78F9C2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73161" y="1868528"/>
            <a:ext cx="975360" cy="975360"/>
          </a:xfrm>
          <a:prstGeom prst="rect">
            <a:avLst/>
          </a:prstGeom>
        </p:spPr>
      </p:pic>
      <p:pic>
        <p:nvPicPr>
          <p:cNvPr id="46" name="Graphic 45" descr="Factory with solid fill">
            <a:extLst>
              <a:ext uri="{FF2B5EF4-FFF2-40B4-BE49-F238E27FC236}">
                <a16:creationId xmlns:a16="http://schemas.microsoft.com/office/drawing/2014/main" id="{CBDC2449-43D8-EA0D-9465-1346619A18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30571" y="1902976"/>
            <a:ext cx="975360" cy="97536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DA1398D-F970-B9E8-E570-847A355195C5}"/>
              </a:ext>
            </a:extLst>
          </p:cNvPr>
          <p:cNvSpPr txBox="1"/>
          <p:nvPr/>
        </p:nvSpPr>
        <p:spPr>
          <a:xfrm>
            <a:off x="5289225" y="3890563"/>
            <a:ext cx="3296095" cy="61555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975390"/>
            <a:r>
              <a:rPr lang="en-US" sz="3400" dirty="0">
                <a:solidFill>
                  <a:srgbClr val="33006F"/>
                </a:solidFill>
                <a:latin typeface="Calibri"/>
              </a:rPr>
              <a:t>Depots (Multiple)</a:t>
            </a:r>
          </a:p>
        </p:txBody>
      </p:sp>
      <p:pic>
        <p:nvPicPr>
          <p:cNvPr id="49" name="Graphic 48" descr="Schoolhouse outline">
            <a:extLst>
              <a:ext uri="{FF2B5EF4-FFF2-40B4-BE49-F238E27FC236}">
                <a16:creationId xmlns:a16="http://schemas.microsoft.com/office/drawing/2014/main" id="{CA50139C-EBBC-B2DA-D3E2-81B8E603F2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6749" y="5493519"/>
            <a:ext cx="975360" cy="975360"/>
          </a:xfrm>
          <a:prstGeom prst="rect">
            <a:avLst/>
          </a:prstGeom>
        </p:spPr>
      </p:pic>
      <p:pic>
        <p:nvPicPr>
          <p:cNvPr id="51" name="Graphic 50" descr="Schoolhouse with solid fill">
            <a:extLst>
              <a:ext uri="{FF2B5EF4-FFF2-40B4-BE49-F238E27FC236}">
                <a16:creationId xmlns:a16="http://schemas.microsoft.com/office/drawing/2014/main" id="{A6C8DD47-4B49-B71B-A315-921B52CE38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51145" y="5493519"/>
            <a:ext cx="975360" cy="975360"/>
          </a:xfrm>
          <a:prstGeom prst="rect">
            <a:avLst/>
          </a:prstGeom>
        </p:spPr>
      </p:pic>
      <p:pic>
        <p:nvPicPr>
          <p:cNvPr id="52" name="Graphic 51" descr="Schoolhouse outline">
            <a:extLst>
              <a:ext uri="{FF2B5EF4-FFF2-40B4-BE49-F238E27FC236}">
                <a16:creationId xmlns:a16="http://schemas.microsoft.com/office/drawing/2014/main" id="{CBE9AFED-CD05-B780-EA10-27632D82979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98765" y="5493519"/>
            <a:ext cx="975360" cy="975360"/>
          </a:xfrm>
          <a:prstGeom prst="rect">
            <a:avLst/>
          </a:prstGeom>
        </p:spPr>
      </p:pic>
      <p:pic>
        <p:nvPicPr>
          <p:cNvPr id="53" name="Graphic 52" descr="Schoolhouse with solid fill">
            <a:extLst>
              <a:ext uri="{FF2B5EF4-FFF2-40B4-BE49-F238E27FC236}">
                <a16:creationId xmlns:a16="http://schemas.microsoft.com/office/drawing/2014/main" id="{AFD5D111-B86D-8BD7-926A-A599381810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173161" y="5493519"/>
            <a:ext cx="975360" cy="975360"/>
          </a:xfrm>
          <a:prstGeom prst="rect">
            <a:avLst/>
          </a:prstGeom>
        </p:spPr>
      </p:pic>
      <p:pic>
        <p:nvPicPr>
          <p:cNvPr id="54" name="Graphic 53" descr="Schoolhouse outline">
            <a:extLst>
              <a:ext uri="{FF2B5EF4-FFF2-40B4-BE49-F238E27FC236}">
                <a16:creationId xmlns:a16="http://schemas.microsoft.com/office/drawing/2014/main" id="{9E37D740-21FA-34D0-940E-696FA4F5EE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08770" y="5493519"/>
            <a:ext cx="975360" cy="975360"/>
          </a:xfrm>
          <a:prstGeom prst="rect">
            <a:avLst/>
          </a:prstGeom>
        </p:spPr>
      </p:pic>
      <p:pic>
        <p:nvPicPr>
          <p:cNvPr id="55" name="Graphic 54" descr="Schoolhouse with solid fill">
            <a:extLst>
              <a:ext uri="{FF2B5EF4-FFF2-40B4-BE49-F238E27FC236}">
                <a16:creationId xmlns:a16="http://schemas.microsoft.com/office/drawing/2014/main" id="{989739CE-EA7C-D0E4-F85C-22BD379D46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83165" y="5493519"/>
            <a:ext cx="975360" cy="975360"/>
          </a:xfrm>
          <a:prstGeom prst="rect">
            <a:avLst/>
          </a:prstGeom>
        </p:spPr>
      </p:pic>
      <p:pic>
        <p:nvPicPr>
          <p:cNvPr id="56" name="Graphic 55" descr="Schoolhouse outline">
            <a:extLst>
              <a:ext uri="{FF2B5EF4-FFF2-40B4-BE49-F238E27FC236}">
                <a16:creationId xmlns:a16="http://schemas.microsoft.com/office/drawing/2014/main" id="{96DF7AA8-7508-441C-0A84-A2327733CE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0786" y="5493519"/>
            <a:ext cx="975360" cy="975360"/>
          </a:xfrm>
          <a:prstGeom prst="rect">
            <a:avLst/>
          </a:prstGeom>
        </p:spPr>
      </p:pic>
      <p:pic>
        <p:nvPicPr>
          <p:cNvPr id="57" name="Graphic 56" descr="Schoolhouse with solid fill">
            <a:extLst>
              <a:ext uri="{FF2B5EF4-FFF2-40B4-BE49-F238E27FC236}">
                <a16:creationId xmlns:a16="http://schemas.microsoft.com/office/drawing/2014/main" id="{DCF4AC14-B915-E6C2-9AB7-C3084D1CDDB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05181" y="5493519"/>
            <a:ext cx="975360" cy="975360"/>
          </a:xfrm>
          <a:prstGeom prst="rect">
            <a:avLst/>
          </a:prstGeom>
        </p:spPr>
      </p:pic>
      <p:pic>
        <p:nvPicPr>
          <p:cNvPr id="58" name="Graphic 57" descr="Schoolhouse outline">
            <a:extLst>
              <a:ext uri="{FF2B5EF4-FFF2-40B4-BE49-F238E27FC236}">
                <a16:creationId xmlns:a16="http://schemas.microsoft.com/office/drawing/2014/main" id="{AE3FCDBB-28A6-499D-3E8C-1883B1DD98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79577" y="5527967"/>
            <a:ext cx="975360" cy="975360"/>
          </a:xfrm>
          <a:prstGeom prst="rect">
            <a:avLst/>
          </a:prstGeom>
        </p:spPr>
      </p:pic>
      <p:pic>
        <p:nvPicPr>
          <p:cNvPr id="59" name="Graphic 58" descr="Schoolhouse with solid fill">
            <a:extLst>
              <a:ext uri="{FF2B5EF4-FFF2-40B4-BE49-F238E27FC236}">
                <a16:creationId xmlns:a16="http://schemas.microsoft.com/office/drawing/2014/main" id="{5B74C245-A904-F556-62A4-D18FC152FA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53973" y="5527967"/>
            <a:ext cx="975360" cy="97536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7062A1C-B636-11F5-3FB5-373C564DEA43}"/>
              </a:ext>
            </a:extLst>
          </p:cNvPr>
          <p:cNvSpPr txBox="1"/>
          <p:nvPr/>
        </p:nvSpPr>
        <p:spPr>
          <a:xfrm>
            <a:off x="1799438" y="6337374"/>
            <a:ext cx="6187656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75390"/>
            <a:r>
              <a:rPr lang="en-US" sz="3413">
                <a:solidFill>
                  <a:srgbClr val="33006F"/>
                </a:solidFill>
                <a:latin typeface="Calibri"/>
              </a:rPr>
              <a:t>Campus Delivery Locations (~700)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3D8A2F-993E-25EC-810B-B5BCC22284B3}"/>
              </a:ext>
            </a:extLst>
          </p:cNvPr>
          <p:cNvGrpSpPr/>
          <p:nvPr/>
        </p:nvGrpSpPr>
        <p:grpSpPr>
          <a:xfrm>
            <a:off x="3926880" y="3912345"/>
            <a:ext cx="1387647" cy="1195578"/>
            <a:chOff x="1719049" y="1536463"/>
            <a:chExt cx="2371962" cy="23717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7F30FC-7450-382A-42A0-7973ED0B6C4D}"/>
                </a:ext>
              </a:extLst>
            </p:cNvPr>
            <p:cNvSpPr/>
            <p:nvPr/>
          </p:nvSpPr>
          <p:spPr>
            <a:xfrm>
              <a:off x="1719049" y="1536463"/>
              <a:ext cx="2371962" cy="23717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75390"/>
              <a:endParaRPr lang="en-US" sz="1067">
                <a:solidFill>
                  <a:srgbClr val="E8D3A2"/>
                </a:solidFill>
                <a:latin typeface="Calibri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EF67516F-0EF5-1CD3-8FC2-E41DF92C18FF}"/>
                </a:ext>
              </a:extLst>
            </p:cNvPr>
            <p:cNvSpPr txBox="1"/>
            <p:nvPr/>
          </p:nvSpPr>
          <p:spPr>
            <a:xfrm>
              <a:off x="2066415" y="1883798"/>
              <a:ext cx="1677230" cy="1677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349" tIns="43349" rIns="43349" bIns="43349" numCol="1" spcCol="1270" anchor="ctr" anchorCtr="0">
              <a:noAutofit/>
            </a:bodyPr>
            <a:lstStyle/>
            <a:p>
              <a:pPr algn="ctr" defTabSz="151727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67">
                  <a:solidFill>
                    <a:srgbClr val="E8D3A2"/>
                  </a:solidFill>
                  <a:latin typeface="Calibri"/>
                </a:rPr>
                <a:t>Campus Receiving Hub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9C04F9-E817-8B63-A452-6E62F2CBC877}"/>
              </a:ext>
            </a:extLst>
          </p:cNvPr>
          <p:cNvCxnSpPr>
            <a:cxnSpLocks/>
          </p:cNvCxnSpPr>
          <p:nvPr/>
        </p:nvCxnSpPr>
        <p:spPr>
          <a:xfrm>
            <a:off x="1890098" y="2809440"/>
            <a:ext cx="2730606" cy="1102906"/>
          </a:xfrm>
          <a:prstGeom prst="line">
            <a:avLst/>
          </a:prstGeom>
          <a:ln w="190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94A4DE-74F3-ECEC-E818-589C1B015CEE}"/>
              </a:ext>
            </a:extLst>
          </p:cNvPr>
          <p:cNvCxnSpPr>
            <a:cxnSpLocks/>
          </p:cNvCxnSpPr>
          <p:nvPr/>
        </p:nvCxnSpPr>
        <p:spPr>
          <a:xfrm flipH="1">
            <a:off x="4620704" y="2878336"/>
            <a:ext cx="693823" cy="103401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5C7FEB-BEE6-7A36-C2B5-DA3E95574054}"/>
              </a:ext>
            </a:extLst>
          </p:cNvPr>
          <p:cNvCxnSpPr>
            <a:cxnSpLocks/>
          </p:cNvCxnSpPr>
          <p:nvPr/>
        </p:nvCxnSpPr>
        <p:spPr>
          <a:xfrm flipH="1">
            <a:off x="4620704" y="2888608"/>
            <a:ext cx="3348512" cy="1023738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112474-C49F-039D-EC0E-E1BCF73873AB}"/>
              </a:ext>
            </a:extLst>
          </p:cNvPr>
          <p:cNvCxnSpPr>
            <a:cxnSpLocks/>
          </p:cNvCxnSpPr>
          <p:nvPr/>
        </p:nvCxnSpPr>
        <p:spPr>
          <a:xfrm flipH="1">
            <a:off x="4620704" y="2888608"/>
            <a:ext cx="2489216" cy="102373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F9FA1-3DAB-204B-95B5-D9A943DFC4C1}"/>
              </a:ext>
            </a:extLst>
          </p:cNvPr>
          <p:cNvCxnSpPr>
            <a:cxnSpLocks/>
          </p:cNvCxnSpPr>
          <p:nvPr/>
        </p:nvCxnSpPr>
        <p:spPr>
          <a:xfrm flipH="1">
            <a:off x="4620704" y="2923056"/>
            <a:ext cx="1569460" cy="9892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6AF509-2448-C436-769E-755C932EC3B8}"/>
              </a:ext>
            </a:extLst>
          </p:cNvPr>
          <p:cNvCxnSpPr>
            <a:cxnSpLocks/>
          </p:cNvCxnSpPr>
          <p:nvPr/>
        </p:nvCxnSpPr>
        <p:spPr>
          <a:xfrm>
            <a:off x="4536479" y="2809440"/>
            <a:ext cx="84225" cy="110290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D066C5-39FF-5E35-36FD-3128807E2BB6}"/>
              </a:ext>
            </a:extLst>
          </p:cNvPr>
          <p:cNvCxnSpPr>
            <a:cxnSpLocks/>
          </p:cNvCxnSpPr>
          <p:nvPr/>
        </p:nvCxnSpPr>
        <p:spPr>
          <a:xfrm>
            <a:off x="3660842" y="2843888"/>
            <a:ext cx="959863" cy="1068457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77FC00-77C5-315B-0B20-A90BF3D402ED}"/>
              </a:ext>
            </a:extLst>
          </p:cNvPr>
          <p:cNvCxnSpPr>
            <a:cxnSpLocks/>
          </p:cNvCxnSpPr>
          <p:nvPr/>
        </p:nvCxnSpPr>
        <p:spPr>
          <a:xfrm>
            <a:off x="2803431" y="2809440"/>
            <a:ext cx="1817273" cy="1102905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60EAEB62-2349-2F35-A244-8CFBBC15F3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64433" y="4510134"/>
            <a:ext cx="2662448" cy="1177073"/>
          </a:xfrm>
          <a:prstGeom prst="bentConnector3">
            <a:avLst>
              <a:gd name="adj1" fmla="val 100102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8BDA678E-4900-D6AC-62E5-3A2B89883C80}"/>
              </a:ext>
            </a:extLst>
          </p:cNvPr>
          <p:cNvCxnSpPr>
            <a:cxnSpLocks/>
          </p:cNvCxnSpPr>
          <p:nvPr/>
        </p:nvCxnSpPr>
        <p:spPr>
          <a:xfrm>
            <a:off x="5314527" y="4510134"/>
            <a:ext cx="3127126" cy="1198415"/>
          </a:xfrm>
          <a:prstGeom prst="bentConnector3">
            <a:avLst>
              <a:gd name="adj1" fmla="val 99767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B32B418-9514-379E-B51C-601D4808A606}"/>
              </a:ext>
            </a:extLst>
          </p:cNvPr>
          <p:cNvCxnSpPr/>
          <p:nvPr/>
        </p:nvCxnSpPr>
        <p:spPr>
          <a:xfrm>
            <a:off x="2062217" y="4510133"/>
            <a:ext cx="0" cy="1177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F21CD9A-990D-8054-1ABC-82BE70474331}"/>
              </a:ext>
            </a:extLst>
          </p:cNvPr>
          <p:cNvCxnSpPr/>
          <p:nvPr/>
        </p:nvCxnSpPr>
        <p:spPr>
          <a:xfrm>
            <a:off x="2886445" y="4519386"/>
            <a:ext cx="0" cy="1177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25CB61F-FA27-D25A-FCAD-CD3B8AEAE727}"/>
              </a:ext>
            </a:extLst>
          </p:cNvPr>
          <p:cNvCxnSpPr/>
          <p:nvPr/>
        </p:nvCxnSpPr>
        <p:spPr>
          <a:xfrm>
            <a:off x="3665095" y="4519386"/>
            <a:ext cx="0" cy="1177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DB0E70A-B87E-4C52-6402-D7F166C7CC31}"/>
              </a:ext>
            </a:extLst>
          </p:cNvPr>
          <p:cNvCxnSpPr/>
          <p:nvPr/>
        </p:nvCxnSpPr>
        <p:spPr>
          <a:xfrm>
            <a:off x="6119646" y="4519386"/>
            <a:ext cx="0" cy="1177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6A646E-7D29-9B32-FD51-91DE75D6CD84}"/>
              </a:ext>
            </a:extLst>
          </p:cNvPr>
          <p:cNvCxnSpPr/>
          <p:nvPr/>
        </p:nvCxnSpPr>
        <p:spPr>
          <a:xfrm>
            <a:off x="6892861" y="4531474"/>
            <a:ext cx="0" cy="1177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D3D6E3C-0BB3-D451-A2B8-3C7A121FE07F}"/>
              </a:ext>
            </a:extLst>
          </p:cNvPr>
          <p:cNvCxnSpPr/>
          <p:nvPr/>
        </p:nvCxnSpPr>
        <p:spPr>
          <a:xfrm>
            <a:off x="7667257" y="4531474"/>
            <a:ext cx="0" cy="1177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9B12876-F0AB-BC42-800C-A38C5030A273}"/>
              </a:ext>
            </a:extLst>
          </p:cNvPr>
          <p:cNvCxnSpPr>
            <a:cxnSpLocks/>
          </p:cNvCxnSpPr>
          <p:nvPr/>
        </p:nvCxnSpPr>
        <p:spPr>
          <a:xfrm>
            <a:off x="4486513" y="5107923"/>
            <a:ext cx="9937" cy="579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5C9D6A0-6CF3-D7EB-8987-66B6916BEDFF}"/>
              </a:ext>
            </a:extLst>
          </p:cNvPr>
          <p:cNvCxnSpPr>
            <a:cxnSpLocks/>
          </p:cNvCxnSpPr>
          <p:nvPr/>
        </p:nvCxnSpPr>
        <p:spPr>
          <a:xfrm>
            <a:off x="5265354" y="4762053"/>
            <a:ext cx="11706" cy="8917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71E75B-7086-082E-A42D-8CC7D0A3E128}"/>
              </a:ext>
            </a:extLst>
          </p:cNvPr>
          <p:cNvSpPr txBox="1"/>
          <p:nvPr/>
        </p:nvSpPr>
        <p:spPr>
          <a:xfrm>
            <a:off x="3453671" y="1292049"/>
            <a:ext cx="3062570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75390"/>
            <a:r>
              <a:rPr lang="en-US" sz="3413">
                <a:solidFill>
                  <a:srgbClr val="33006F"/>
                </a:solidFill>
                <a:latin typeface="Calibri"/>
              </a:rPr>
              <a:t>Suppliers (10K+)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1C30FA-E568-EAC3-2C2A-EC4E3331BEFF}"/>
              </a:ext>
            </a:extLst>
          </p:cNvPr>
          <p:cNvGrpSpPr/>
          <p:nvPr/>
        </p:nvGrpSpPr>
        <p:grpSpPr>
          <a:xfrm>
            <a:off x="3791854" y="3916972"/>
            <a:ext cx="1387647" cy="1195578"/>
            <a:chOff x="1719049" y="1536463"/>
            <a:chExt cx="2371962" cy="23717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A5F3C4C-BC4D-D53C-3BA9-E960AE2354C9}"/>
                </a:ext>
              </a:extLst>
            </p:cNvPr>
            <p:cNvSpPr/>
            <p:nvPr/>
          </p:nvSpPr>
          <p:spPr>
            <a:xfrm>
              <a:off x="1719049" y="1536463"/>
              <a:ext cx="2371962" cy="23717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75390"/>
              <a:endParaRPr lang="en-US" sz="1067">
                <a:solidFill>
                  <a:srgbClr val="E8D3A2"/>
                </a:solidFill>
                <a:latin typeface="Calibri"/>
              </a:endParaRPr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4E602B8D-B833-9D13-6BEC-E400F4F4FFF9}"/>
                </a:ext>
              </a:extLst>
            </p:cNvPr>
            <p:cNvSpPr txBox="1"/>
            <p:nvPr/>
          </p:nvSpPr>
          <p:spPr>
            <a:xfrm>
              <a:off x="2066415" y="1883798"/>
              <a:ext cx="1677230" cy="1677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349" tIns="43349" rIns="43349" bIns="43349" numCol="1" spcCol="1270" anchor="ctr" anchorCtr="0">
              <a:noAutofit/>
            </a:bodyPr>
            <a:lstStyle/>
            <a:p>
              <a:pPr algn="ctr" defTabSz="151727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67">
                  <a:solidFill>
                    <a:srgbClr val="E8D3A2"/>
                  </a:solidFill>
                  <a:latin typeface="Calibri"/>
                </a:rPr>
                <a:t>Campus Receiving Hubs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38545-3DDF-B236-76B9-A1D28BC72E9C}"/>
              </a:ext>
            </a:extLst>
          </p:cNvPr>
          <p:cNvGrpSpPr/>
          <p:nvPr/>
        </p:nvGrpSpPr>
        <p:grpSpPr>
          <a:xfrm>
            <a:off x="3660072" y="3910032"/>
            <a:ext cx="1387647" cy="1195578"/>
            <a:chOff x="1719049" y="1536463"/>
            <a:chExt cx="2371962" cy="23717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9A7E28-5FBC-7C7F-0683-3C3889AFE89D}"/>
                </a:ext>
              </a:extLst>
            </p:cNvPr>
            <p:cNvSpPr/>
            <p:nvPr/>
          </p:nvSpPr>
          <p:spPr>
            <a:xfrm>
              <a:off x="1719049" y="1536463"/>
              <a:ext cx="2371962" cy="23717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75390"/>
              <a:endParaRPr lang="en-US" sz="1067">
                <a:solidFill>
                  <a:srgbClr val="E8D3A2"/>
                </a:solidFill>
                <a:latin typeface="Calibri"/>
              </a:endParaRPr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50021E8F-4239-67E0-91D9-B45CFCA4D372}"/>
                </a:ext>
              </a:extLst>
            </p:cNvPr>
            <p:cNvSpPr txBox="1"/>
            <p:nvPr/>
          </p:nvSpPr>
          <p:spPr>
            <a:xfrm>
              <a:off x="2066415" y="1883798"/>
              <a:ext cx="1677230" cy="1677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349" tIns="43349" rIns="43349" bIns="43349" numCol="1" spcCol="1270" anchor="ctr" anchorCtr="0">
              <a:noAutofit/>
            </a:bodyPr>
            <a:lstStyle/>
            <a:p>
              <a:pPr algn="ctr" defTabSz="151727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>
                  <a:solidFill>
                    <a:srgbClr val="E8D3A2"/>
                  </a:solidFill>
                  <a:latin typeface="Calibri"/>
                </a:rPr>
                <a:t>SEA Campus Receiving Depots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80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9199C-968B-912C-10AA-B3FDF9C1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3B45D-1AFA-C593-934D-4DAFCA309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267" y="362859"/>
            <a:ext cx="11640409" cy="477010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 dirty="0">
                <a:latin typeface="Open Sans"/>
                <a:ea typeface="Open Sans"/>
                <a:cs typeface="Open Sans"/>
              </a:rPr>
              <a:t>Target State Model: Seattle Wave 1 (April 2026)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396767-6930-0AF8-A151-40552BD01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631460"/>
              </p:ext>
            </p:extLst>
          </p:nvPr>
        </p:nvGraphicFramePr>
        <p:xfrm>
          <a:off x="3519641" y="968813"/>
          <a:ext cx="7645740" cy="540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F95BC5BA-1FB6-630C-BE32-829FD94BE81D}"/>
              </a:ext>
            </a:extLst>
          </p:cNvPr>
          <p:cNvGrpSpPr/>
          <p:nvPr/>
        </p:nvGrpSpPr>
        <p:grpSpPr>
          <a:xfrm>
            <a:off x="2167466" y="3304864"/>
            <a:ext cx="5210375" cy="1081277"/>
            <a:chOff x="5627011" y="1056269"/>
            <a:chExt cx="5210375" cy="10812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1F5E30-63F0-18D6-CAED-4739F559619F}"/>
                </a:ext>
              </a:extLst>
            </p:cNvPr>
            <p:cNvSpPr/>
            <p:nvPr/>
          </p:nvSpPr>
          <p:spPr>
            <a:xfrm>
              <a:off x="5627011" y="1056269"/>
              <a:ext cx="2180850" cy="7054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7252BA-3727-50FC-8C2C-411091FF9A79}"/>
                </a:ext>
              </a:extLst>
            </p:cNvPr>
            <p:cNvSpPr txBox="1"/>
            <p:nvPr/>
          </p:nvSpPr>
          <p:spPr>
            <a:xfrm>
              <a:off x="8852875" y="1432076"/>
              <a:ext cx="1984511" cy="70547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600" kern="1200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Publication Services </a:t>
              </a:r>
              <a:r>
                <a:rPr lang="en-US" sz="1600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Building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100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Aptos Narrow"/>
                  <a:ea typeface="Calibri"/>
                  <a:cs typeface="Calibri"/>
                </a:rPr>
                <a:t>3900 7th Ave NE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B6E1DB-6858-6033-A5FC-BDF16E0BE897}"/>
              </a:ext>
            </a:extLst>
          </p:cNvPr>
          <p:cNvSpPr/>
          <p:nvPr/>
        </p:nvSpPr>
        <p:spPr>
          <a:xfrm>
            <a:off x="3395957" y="3599669"/>
            <a:ext cx="1106352" cy="11114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Non-Catalog</a:t>
            </a:r>
          </a:p>
          <a:p>
            <a:pPr algn="ctr"/>
            <a:r>
              <a:rPr lang="en-US" sz="1600" dirty="0"/>
              <a:t>Suppliers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83FA03-1397-5E98-10BA-FA17259230AE}"/>
              </a:ext>
            </a:extLst>
          </p:cNvPr>
          <p:cNvSpPr/>
          <p:nvPr/>
        </p:nvSpPr>
        <p:spPr>
          <a:xfrm>
            <a:off x="3408092" y="2618400"/>
            <a:ext cx="1052945" cy="590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Catalog</a:t>
            </a:r>
          </a:p>
          <a:p>
            <a:pPr algn="ctr"/>
            <a:r>
              <a:rPr lang="en-US" sz="1600" dirty="0"/>
              <a:t>Suppliers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AE2B20EE-4F81-022D-322D-A9AF26E4B0E5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502309" y="3671091"/>
            <a:ext cx="528605" cy="4842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6B85050-0AC2-F18B-1B5D-EABA8119DDF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461037" y="2913569"/>
            <a:ext cx="805565" cy="730540"/>
          </a:xfrm>
          <a:prstGeom prst="bentConnector3">
            <a:avLst>
              <a:gd name="adj1" fmla="val 3710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CD6BB5-365F-C2FC-85FC-0DA5CE25E929}"/>
              </a:ext>
            </a:extLst>
          </p:cNvPr>
          <p:cNvCxnSpPr>
            <a:cxnSpLocks/>
          </p:cNvCxnSpPr>
          <p:nvPr/>
        </p:nvCxnSpPr>
        <p:spPr>
          <a:xfrm flipV="1">
            <a:off x="6419273" y="1810244"/>
            <a:ext cx="360572" cy="588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9F6895-3AA7-52C2-CDB2-C2DD724735D5}"/>
              </a:ext>
            </a:extLst>
          </p:cNvPr>
          <p:cNvCxnSpPr>
            <a:cxnSpLocks/>
          </p:cNvCxnSpPr>
          <p:nvPr/>
        </p:nvCxnSpPr>
        <p:spPr>
          <a:xfrm flipV="1">
            <a:off x="7206089" y="2722418"/>
            <a:ext cx="600947" cy="351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1D3223F-D800-58CC-9DFE-266705644ABC}"/>
              </a:ext>
            </a:extLst>
          </p:cNvPr>
          <p:cNvCxnSpPr>
            <a:cxnSpLocks/>
          </p:cNvCxnSpPr>
          <p:nvPr/>
        </p:nvCxnSpPr>
        <p:spPr>
          <a:xfrm>
            <a:off x="6682429" y="4662055"/>
            <a:ext cx="393873" cy="680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9BC9C0E-7E51-4DEF-8750-0CCCD6160A9E}"/>
              </a:ext>
            </a:extLst>
          </p:cNvPr>
          <p:cNvSpPr txBox="1"/>
          <p:nvPr/>
        </p:nvSpPr>
        <p:spPr>
          <a:xfrm>
            <a:off x="10381029" y="1074175"/>
            <a:ext cx="2508624" cy="4924425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</a:rPr>
              <a:t>SEA Wave 1 Deployment Scope</a:t>
            </a:r>
          </a:p>
          <a:p>
            <a:pPr fontAlgn="b"/>
            <a:r>
              <a:rPr lang="en-US" sz="1100" dirty="0">
                <a:solidFill>
                  <a:srgbClr val="7030A0"/>
                </a:solidFill>
              </a:rPr>
              <a:t>Bill &amp; Melinda Gates Center for Computer Science &amp; Engineering</a:t>
            </a:r>
            <a:endParaRPr lang="en-US" sz="1100" dirty="0">
              <a:solidFill>
                <a:srgbClr val="7030A0"/>
              </a:solidFill>
              <a:ea typeface="Calibri"/>
              <a:cs typeface="Calibri"/>
            </a:endParaRPr>
          </a:p>
          <a:p>
            <a:pPr fontAlgn="b"/>
            <a:endParaRPr lang="en-US" sz="1100" dirty="0">
              <a:solidFill>
                <a:srgbClr val="7030A0"/>
              </a:solidFill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Communications Building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7030A0"/>
              </a:solidFill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Dempsey Hall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7030A0"/>
              </a:solidFill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Fishery Sciences</a:t>
            </a:r>
            <a:endParaRPr lang="en-US" sz="1100" dirty="0">
              <a:solidFill>
                <a:srgbClr val="7030A0"/>
              </a:solidFill>
              <a:ea typeface="Calibri"/>
              <a:cs typeface="Calibri"/>
            </a:endParaRPr>
          </a:p>
          <a:p>
            <a:endParaRPr lang="en-US" sz="1100" dirty="0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Kane Hall</a:t>
            </a:r>
            <a:endParaRPr lang="en-US" sz="1100" dirty="0">
              <a:solidFill>
                <a:srgbClr val="7030A0"/>
              </a:solidFill>
              <a:ea typeface="Calibri"/>
              <a:cs typeface="Calibri"/>
            </a:endParaRPr>
          </a:p>
          <a:p>
            <a:pPr fontAlgn="b"/>
            <a:endParaRPr lang="en-US" sz="1100" dirty="0">
              <a:solidFill>
                <a:srgbClr val="7030A0"/>
              </a:solidFill>
            </a:endParaRPr>
          </a:p>
          <a:p>
            <a:pPr fontAlgn="b"/>
            <a:r>
              <a:rPr lang="en-US" sz="1100" dirty="0">
                <a:solidFill>
                  <a:srgbClr val="7030A0"/>
                </a:solidFill>
              </a:rPr>
              <a:t>Graves Hall</a:t>
            </a:r>
            <a:endParaRPr lang="en-US" sz="1100" dirty="0">
              <a:solidFill>
                <a:srgbClr val="7030A0"/>
              </a:solidFill>
              <a:ea typeface="Calibri"/>
              <a:cs typeface="Calibri"/>
            </a:endParaRPr>
          </a:p>
          <a:p>
            <a:pPr fontAlgn="b"/>
            <a:endParaRPr lang="en-US" sz="1100" dirty="0">
              <a:solidFill>
                <a:srgbClr val="7030A0"/>
              </a:solidFill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Gerberding Hall</a:t>
            </a:r>
            <a:endParaRPr lang="en-US" sz="1100" dirty="0">
              <a:solidFill>
                <a:srgbClr val="7030A0"/>
              </a:solidFill>
              <a:ea typeface="Calibri"/>
              <a:cs typeface="Calibri"/>
            </a:endParaRPr>
          </a:p>
          <a:p>
            <a:endParaRPr lang="en-US" sz="1100" dirty="0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Gould Hall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7030A0"/>
              </a:solidFill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Miller Hall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7030A0"/>
              </a:solidFill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Social Work/Speech and Hearing </a:t>
            </a:r>
            <a:endParaRPr lang="en-US" sz="1100" dirty="0">
              <a:solidFill>
                <a:srgbClr val="33006F"/>
              </a:solidFill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Sciences Building</a:t>
            </a:r>
            <a:endParaRPr lang="en-US" sz="1100" dirty="0">
              <a:solidFill>
                <a:srgbClr val="33006F"/>
              </a:solidFill>
            </a:endParaRPr>
          </a:p>
          <a:p>
            <a:endParaRPr lang="en-US" sz="1100" dirty="0">
              <a:solidFill>
                <a:srgbClr val="7030A0"/>
              </a:solidFill>
            </a:endParaRPr>
          </a:p>
          <a:p>
            <a:r>
              <a:rPr lang="en-US" sz="1100" dirty="0">
                <a:solidFill>
                  <a:srgbClr val="7030A0"/>
                </a:solidFill>
              </a:rPr>
              <a:t>Student Union Building</a:t>
            </a:r>
          </a:p>
          <a:p>
            <a:endParaRPr lang="en-US" sz="1100" dirty="0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en-US" sz="1400" u="sng" dirty="0">
                <a:solidFill>
                  <a:srgbClr val="000000"/>
                </a:solidFill>
                <a:ea typeface="Calibri"/>
                <a:cs typeface="Calibri"/>
              </a:rPr>
              <a:t>Existing Deployments</a:t>
            </a:r>
          </a:p>
          <a:p>
            <a:r>
              <a:rPr lang="en-US" sz="1100" dirty="0">
                <a:solidFill>
                  <a:srgbClr val="7030A0"/>
                </a:solidFill>
                <a:ea typeface="Calibri"/>
                <a:cs typeface="Calibri"/>
              </a:rPr>
              <a:t>UW Medicine (all locations)</a:t>
            </a:r>
          </a:p>
          <a:p>
            <a:r>
              <a:rPr lang="en-US" sz="1100" dirty="0">
                <a:solidFill>
                  <a:srgbClr val="7030A0"/>
                </a:solidFill>
                <a:ea typeface="Calibri"/>
                <a:cs typeface="Calibri"/>
              </a:rPr>
              <a:t>UW Tacoma (3/2026)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10B58CF-99ED-6937-0A04-EDB4D6A709B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991036" y="2913569"/>
            <a:ext cx="417056" cy="73054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7274C3C-4331-BD99-CBD7-3B4E4E3B104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991036" y="3644110"/>
            <a:ext cx="404921" cy="51127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B81A8F5-5DA7-3D8A-233C-A0C6F3C93AFA}"/>
              </a:ext>
            </a:extLst>
          </p:cNvPr>
          <p:cNvSpPr txBox="1"/>
          <p:nvPr/>
        </p:nvSpPr>
        <p:spPr>
          <a:xfrm>
            <a:off x="319521" y="5453546"/>
            <a:ext cx="3039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Deliver to’s will now populate the </a:t>
            </a:r>
            <a:r>
              <a:rPr lang="en-US" sz="1400" u="sng" dirty="0"/>
              <a:t>Pub </a:t>
            </a:r>
            <a:r>
              <a:rPr lang="en-US" sz="1400" u="sng" dirty="0" err="1"/>
              <a:t>Svcs</a:t>
            </a:r>
            <a:r>
              <a:rPr lang="en-US" sz="1400" u="sng" dirty="0"/>
              <a:t> </a:t>
            </a:r>
            <a:r>
              <a:rPr lang="en-US" sz="1400" dirty="0"/>
              <a:t>ship to address, NOT your typical ship to address.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Your specific deliver to will still print on POs and supplier shipping labels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958210D7-86B5-4233-64DE-52526A38DF54}"/>
              </a:ext>
            </a:extLst>
          </p:cNvPr>
          <p:cNvSpPr/>
          <p:nvPr/>
        </p:nvSpPr>
        <p:spPr>
          <a:xfrm>
            <a:off x="1603073" y="4980284"/>
            <a:ext cx="290945" cy="3623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789E37-EE33-34E4-381D-DB348B73388C}"/>
              </a:ext>
            </a:extLst>
          </p:cNvPr>
          <p:cNvCxnSpPr>
            <a:cxnSpLocks/>
          </p:cNvCxnSpPr>
          <p:nvPr/>
        </p:nvCxnSpPr>
        <p:spPr>
          <a:xfrm>
            <a:off x="7267386" y="4118908"/>
            <a:ext cx="539650" cy="182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ABF1A4C-B633-D6BA-5401-618FFB89B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21" y="1913691"/>
            <a:ext cx="2756623" cy="29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5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385B6-923C-4336-7700-FAB568E5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859D-9E7D-A905-EA8A-CC17EB7CF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195" y="281734"/>
            <a:ext cx="11640409" cy="477010"/>
          </a:xfrm>
        </p:spPr>
        <p:txBody>
          <a:bodyPr lIns="91440" tIns="45721" rIns="91440" bIns="45721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 dirty="0"/>
              <a:t>Scope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17E52B-97BA-6947-9223-307168BF0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67822"/>
              </p:ext>
            </p:extLst>
          </p:nvPr>
        </p:nvGraphicFramePr>
        <p:xfrm>
          <a:off x="754303" y="1605844"/>
          <a:ext cx="11640408" cy="4124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0024">
                  <a:extLst>
                    <a:ext uri="{9D8B030D-6E8A-4147-A177-3AD203B41FA5}">
                      <a16:colId xmlns:a16="http://schemas.microsoft.com/office/drawing/2014/main" val="4126573872"/>
                    </a:ext>
                  </a:extLst>
                </a:gridCol>
                <a:gridCol w="3096491">
                  <a:extLst>
                    <a:ext uri="{9D8B030D-6E8A-4147-A177-3AD203B41FA5}">
                      <a16:colId xmlns:a16="http://schemas.microsoft.com/office/drawing/2014/main" val="4198678939"/>
                    </a:ext>
                  </a:extLst>
                </a:gridCol>
                <a:gridCol w="2812473">
                  <a:extLst>
                    <a:ext uri="{9D8B030D-6E8A-4147-A177-3AD203B41FA5}">
                      <a16:colId xmlns:a16="http://schemas.microsoft.com/office/drawing/2014/main" val="1200136724"/>
                    </a:ext>
                  </a:extLst>
                </a:gridCol>
                <a:gridCol w="4421420">
                  <a:extLst>
                    <a:ext uri="{9D8B030D-6E8A-4147-A177-3AD203B41FA5}">
                      <a16:colId xmlns:a16="http://schemas.microsoft.com/office/drawing/2014/main" val="1775874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In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Out of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4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UW1861 and 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All other Workday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UW1861 is initial focus.  SOM will occur later in the deployment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3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Campuses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Tacoma, 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Bothell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31006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37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All buildings with PO related shipments over the past 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31006F"/>
                          </a:solidFill>
                        </a:rPr>
                        <a:t>Bldgs</a:t>
                      </a:r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 with no shipment history + </a:t>
                      </a:r>
                      <a:r>
                        <a:rPr lang="en-US" sz="1800" dirty="0" err="1">
                          <a:solidFill>
                            <a:srgbClr val="31006F"/>
                          </a:solidFill>
                        </a:rPr>
                        <a:t>bldgs</a:t>
                      </a:r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 w/ existing docks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200 – 250 buildings in scope out of approximately 700 total building locations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32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Central Receiving Hubs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One:  Creative Communications (Publication Services Building)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Existing staffed docks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Buildings with existing staffed docks will be integrated into Central Receiving processes in future phases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3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Packages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All packages ordered via Workday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Amazon, P-Card, other non-PO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006F"/>
                          </a:solidFill>
                        </a:rPr>
                        <a:t>POs for live specimens, hazardous materials, gas cylinders and other commodities will initially be handled by exception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63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43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71B6F-D789-84D4-1363-72012D97A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073BE-1B62-E124-98B9-227AFC8AB0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195" y="281734"/>
            <a:ext cx="11640409" cy="477010"/>
          </a:xfrm>
        </p:spPr>
        <p:txBody>
          <a:bodyPr lIns="91440" tIns="45721" rIns="91440" bIns="45721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 dirty="0"/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C7609-6430-1AB2-FC91-AADDC9A2CF1E}"/>
              </a:ext>
            </a:extLst>
          </p:cNvPr>
          <p:cNvSpPr txBox="1"/>
          <p:nvPr/>
        </p:nvSpPr>
        <p:spPr>
          <a:xfrm>
            <a:off x="597477" y="1002360"/>
            <a:ext cx="12335741" cy="582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Deploy by building, by increasing complexity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Deploy in monthly Waves:</a:t>
            </a:r>
          </a:p>
          <a:p>
            <a:pPr marL="826076" lvl="1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April:  11 buildings</a:t>
            </a:r>
          </a:p>
          <a:p>
            <a:pPr marL="826076" lvl="1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May:  20 expected buildings</a:t>
            </a:r>
          </a:p>
          <a:p>
            <a:pPr marL="826076" lvl="1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Continue until 200 – 250 in scope buildings are completed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Wave selections will be posted 4 – 6 weeks in advance of deployment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Monthly Wave deployment sessions with FPB / C2 to announce and  work with selected point(s) of contact on deployment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3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3.xml><?xml version="1.0" encoding="utf-8"?>
<a:theme xmlns:a="http://schemas.openxmlformats.org/drawingml/2006/main" name="UWFT_Purple_Theme">
  <a:themeElements>
    <a:clrScheme name="UWFT Color Theme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92EF4E4C-2DFC-4279-89D6-6125E3B7D4FD}"/>
    </a:ext>
  </a:extLst>
</a:theme>
</file>

<file path=ppt/theme/theme4.xml><?xml version="1.0" encoding="utf-8"?>
<a:theme xmlns:a="http://schemas.openxmlformats.org/drawingml/2006/main" name="8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ange Impact Assessment Deliverable Kick Off_v2.potx  -  Read-Only" id="{BF8822CC-A693-432F-A260-1B81BAB156C6}" vid="{3DA52278-C50B-497B-99FD-017F36DB303D}"/>
    </a:ext>
  </a:extLst>
</a:theme>
</file>

<file path=ppt/theme/theme5.xml><?xml version="1.0" encoding="utf-8"?>
<a:theme xmlns:a="http://schemas.openxmlformats.org/drawingml/2006/main" name="19_Custom Design">
  <a:themeElements>
    <a:clrScheme name="Custom 2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4AD53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UWFT_Purple_Theme">
  <a:themeElements>
    <a:clrScheme name="UWFT Color Theme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92EF4E4C-2DFC-4279-89D6-6125E3B7D4FD}"/>
    </a:ext>
  </a:extLst>
</a:theme>
</file>

<file path=ppt/theme/theme7.xml><?xml version="1.0" encoding="utf-8"?>
<a:theme xmlns:a="http://schemas.openxmlformats.org/drawingml/2006/main" name="20_Custom Design">
  <a:themeElements>
    <a:clrScheme name="Custom 2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4AD53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1_Custom Design">
  <a:themeElements>
    <a:clrScheme name="Custom 2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4AD53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39D562977D144A289A6918A50CEA4" ma:contentTypeVersion="17" ma:contentTypeDescription="Create a new document." ma:contentTypeScope="" ma:versionID="b396034f473ed3426a34a47d77ecae79">
  <xsd:schema xmlns:xsd="http://www.w3.org/2001/XMLSchema" xmlns:xs="http://www.w3.org/2001/XMLSchema" xmlns:p="http://schemas.microsoft.com/office/2006/metadata/properties" xmlns:ns2="a2bb9bff-e7d7-4174-8a2e-b80e33ddb3ea" xmlns:ns3="f136d4f4-299f-41ef-9558-aa9c48527b1c" targetNamespace="http://schemas.microsoft.com/office/2006/metadata/properties" ma:root="true" ma:fieldsID="951c499c1b519693ba48bfe714f7bcd6" ns2:_="" ns3:_="">
    <xsd:import namespace="a2bb9bff-e7d7-4174-8a2e-b80e33ddb3ea"/>
    <xsd:import namespace="f136d4f4-299f-41ef-9558-aa9c48527b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b9bff-e7d7-4174-8a2e-b80e33ddb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6d4f4-299f-41ef-9558-aa9c48527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305fd99-af49-4627-b1ae-ed4aa313b039}" ma:internalName="TaxCatchAll" ma:showField="CatchAllData" ma:web="f136d4f4-299f-41ef-9558-aa9c48527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36d4f4-299f-41ef-9558-aa9c48527b1c">
      <UserInfo>
        <DisplayName>Kathy Katterhagen</DisplayName>
        <AccountId>44</AccountId>
        <AccountType/>
      </UserInfo>
      <UserInfo>
        <DisplayName>Teresa M Athan</DisplayName>
        <AccountId>219</AccountId>
        <AccountType/>
      </UserInfo>
      <UserInfo>
        <DisplayName>Heather Nicholson</DisplayName>
        <AccountId>220</AccountId>
        <AccountType/>
      </UserInfo>
      <UserInfo>
        <DisplayName>Jessica Bertram</DisplayName>
        <AccountId>48</AccountId>
        <AccountType/>
      </UserInfo>
      <UserInfo>
        <DisplayName>Ray Hsu</DisplayName>
        <AccountId>43</AccountId>
        <AccountType/>
      </UserInfo>
      <UserInfo>
        <DisplayName>Hae Soon Hong</DisplayName>
        <AccountId>268</AccountId>
        <AccountType/>
      </UserInfo>
      <UserInfo>
        <DisplayName>Vanessa M. Panetta</DisplayName>
        <AccountId>293</AccountId>
        <AccountType/>
      </UserInfo>
    </SharedWithUsers>
    <lcf76f155ced4ddcb4097134ff3c332f xmlns="a2bb9bff-e7d7-4174-8a2e-b80e33ddb3ea">
      <Terms xmlns="http://schemas.microsoft.com/office/infopath/2007/PartnerControls"/>
    </lcf76f155ced4ddcb4097134ff3c332f>
    <TaxCatchAll xmlns="f136d4f4-299f-41ef-9558-aa9c48527b1c" xsi:nil="true"/>
  </documentManagement>
</p:properties>
</file>

<file path=customXml/itemProps1.xml><?xml version="1.0" encoding="utf-8"?>
<ds:datastoreItem xmlns:ds="http://schemas.openxmlformats.org/officeDocument/2006/customXml" ds:itemID="{33E4E443-78F3-4111-999F-68B3E8F21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278D32-D8D2-4858-B046-042C4E25C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b9bff-e7d7-4174-8a2e-b80e33ddb3ea"/>
    <ds:schemaRef ds:uri="f136d4f4-299f-41ef-9558-aa9c48527b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7C088-0680-4C99-AF9D-5C6550C1D7C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f136d4f4-299f-41ef-9558-aa9c48527b1c"/>
    <ds:schemaRef ds:uri="http://schemas.microsoft.com/office/2006/documentManagement/types"/>
    <ds:schemaRef ds:uri="http://purl.org/dc/elements/1.1/"/>
    <ds:schemaRef ds:uri="a2bb9bff-e7d7-4174-8a2e-b80e33ddb3ea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972</Words>
  <Application>Microsoft Office PowerPoint</Application>
  <PresentationFormat>Custom</PresentationFormat>
  <Paragraphs>187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Aptos Narrow</vt:lpstr>
      <vt:lpstr>Arial</vt:lpstr>
      <vt:lpstr>Calibri</vt:lpstr>
      <vt:lpstr>Encode Sans Black</vt:lpstr>
      <vt:lpstr>Encode Sans Normal Black</vt:lpstr>
      <vt:lpstr>Lucida Grande</vt:lpstr>
      <vt:lpstr>Open Sans</vt:lpstr>
      <vt:lpstr>Open Sans Light</vt:lpstr>
      <vt:lpstr>Uni Sans</vt:lpstr>
      <vt:lpstr>Uni Sans Book</vt:lpstr>
      <vt:lpstr>1_UWFT_White</vt:lpstr>
      <vt:lpstr>1_Custom Design</vt:lpstr>
      <vt:lpstr>UWFT_Purple_Theme</vt:lpstr>
      <vt:lpstr>8_UWFT_White_Theme</vt:lpstr>
      <vt:lpstr>19_Custom Design</vt:lpstr>
      <vt:lpstr>1_UWFT_Purple_Theme</vt:lpstr>
      <vt:lpstr>20_Custom Design</vt:lpstr>
      <vt:lpstr>21_Custom Design</vt:lpstr>
      <vt:lpstr>think-cell Slide</vt:lpstr>
      <vt:lpstr>UWA Central Receiving  Seattle Campus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Model Master Plan/Architect Phases</dc:title>
  <dc:creator>Jessica Colinares</dc:creator>
  <cp:keywords/>
  <cp:lastModifiedBy>Jessica P Colinares</cp:lastModifiedBy>
  <cp:revision>452</cp:revision>
  <dcterms:modified xsi:type="dcterms:W3CDTF">2026-03-18T19:24:58Z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0x010100D5A39D562977D144A289A6918A50CEA4</vt:lpwstr>
  </property>
  <property fmtid="{D5CDD505-2E9C-101B-9397-08002B2CF9AE}" pid="4" name="StatusInfo">
    <vt:lpwstr>None</vt:lpwstr>
  </property>
  <property fmtid="{D5CDD505-2E9C-101B-9397-08002B2CF9AE}" pid="5" name="ProgMgtType">
    <vt:lpwstr>Meeting Materials</vt:lpwstr>
  </property>
  <property fmtid="{D5CDD505-2E9C-101B-9397-08002B2CF9AE}" pid="6" name="Meeting Material">
    <vt:lpwstr>Background Information</vt:lpwstr>
  </property>
  <property fmtid="{D5CDD505-2E9C-101B-9397-08002B2CF9AE}" pid="7" name="Scheduled Meeting Date">
    <vt:filetime>2019-02-06T19:03:37Z</vt:filetime>
  </property>
  <property fmtid="{D5CDD505-2E9C-101B-9397-08002B2CF9AE}" pid="8" name="MeetingCat">
    <vt:lpwstr>Workshop</vt:lpwstr>
  </property>
  <property fmtid="{D5CDD505-2E9C-101B-9397-08002B2CF9AE}" pid="9" name="AuthorIds_UIVersion_1024">
    <vt:lpwstr>69</vt:lpwstr>
  </property>
  <property fmtid="{D5CDD505-2E9C-101B-9397-08002B2CF9AE}" pid="10" name="General Topics">
    <vt:lpwstr>NONE</vt:lpwstr>
  </property>
  <property fmtid="{D5CDD505-2E9C-101B-9397-08002B2CF9AE}" pid="11" name="E2E Process">
    <vt:lpwstr>NONE</vt:lpwstr>
  </property>
  <property fmtid="{D5CDD505-2E9C-101B-9397-08002B2CF9AE}" pid="12" name="Info Type">
    <vt:lpwstr>NONE</vt:lpwstr>
  </property>
  <property fmtid="{D5CDD505-2E9C-101B-9397-08002B2CF9AE}" pid="13" name="Workstream">
    <vt:lpwstr>Operating/Support Model</vt:lpwstr>
  </property>
  <property fmtid="{D5CDD505-2E9C-101B-9397-08002B2CF9AE}" pid="14" name="Effort">
    <vt:lpwstr>130;#Op Model Working Group|1728cf52-e909-4b0f-bd23-5265ebd3f340</vt:lpwstr>
  </property>
  <property fmtid="{D5CDD505-2E9C-101B-9397-08002B2CF9AE}" pid="15" name="End to End Process">
    <vt:lpwstr/>
  </property>
  <property fmtid="{D5CDD505-2E9C-101B-9397-08002B2CF9AE}" pid="16" name="Key Doc">
    <vt:lpwstr>No</vt:lpwstr>
  </property>
  <property fmtid="{D5CDD505-2E9C-101B-9397-08002B2CF9AE}" pid="17" name="X-Functional">
    <vt:lpwstr>No</vt:lpwstr>
  </property>
  <property fmtid="{D5CDD505-2E9C-101B-9397-08002B2CF9AE}" pid="18" name="AuthorIds_UIVersion_11264">
    <vt:lpwstr>29</vt:lpwstr>
  </property>
  <property fmtid="{D5CDD505-2E9C-101B-9397-08002B2CF9AE}" pid="19" name="Doc Type">
    <vt:lpwstr>38;#Meeting Material|5ca797d6-ec80-41a8-bbd5-b5d7ff016b8a</vt:lpwstr>
  </property>
  <property fmtid="{D5CDD505-2E9C-101B-9397-08002B2CF9AE}" pid="20" name="AuthorIds_UIVersion_13312">
    <vt:lpwstr>69</vt:lpwstr>
  </property>
  <property fmtid="{D5CDD505-2E9C-101B-9397-08002B2CF9AE}" pid="21" name="FT Help Flag">
    <vt:lpwstr/>
  </property>
  <property fmtid="{D5CDD505-2E9C-101B-9397-08002B2CF9AE}" pid="22" name="Type of Document">
    <vt:lpwstr>455;#Template|ab09379f-8e9c-4109-ac8e-967692de8f42</vt:lpwstr>
  </property>
  <property fmtid="{D5CDD505-2E9C-101B-9397-08002B2CF9AE}" pid="23" name="Process Areas">
    <vt:lpwstr/>
  </property>
  <property fmtid="{D5CDD505-2E9C-101B-9397-08002B2CF9AE}" pid="24" name="OCM PIllars">
    <vt:lpwstr/>
  </property>
  <property fmtid="{D5CDD505-2E9C-101B-9397-08002B2CF9AE}" pid="25" name="IT Pillars">
    <vt:lpwstr/>
  </property>
  <property fmtid="{D5CDD505-2E9C-101B-9397-08002B2CF9AE}" pid="26" name="Move">
    <vt:lpwstr>UWFT Documents</vt:lpwstr>
  </property>
  <property fmtid="{D5CDD505-2E9C-101B-9397-08002B2CF9AE}" pid="27" name="n259a89570034573aee561765ba8e8fd">
    <vt:lpwstr>Op Model Working Group|1728cf52-e909-4b0f-bd23-5265ebd3f340</vt:lpwstr>
  </property>
  <property fmtid="{D5CDD505-2E9C-101B-9397-08002B2CF9AE}" pid="28" name="c1c28741c3ce488a89a9527edba98201">
    <vt:lpwstr/>
  </property>
  <property fmtid="{D5CDD505-2E9C-101B-9397-08002B2CF9AE}" pid="29" name="k9c4bf066cb5458da15ef6f4eaf30b30">
    <vt:lpwstr/>
  </property>
  <property fmtid="{D5CDD505-2E9C-101B-9397-08002B2CF9AE}" pid="30" name="a8521ba342074cdb909d922726f92453">
    <vt:lpwstr>Meeting Material|5ca797d6-ec80-41a8-bbd5-b5d7ff016b8a</vt:lpwstr>
  </property>
  <property fmtid="{D5CDD505-2E9C-101B-9397-08002B2CF9AE}" pid="31" name="SB Deliverables">
    <vt:lpwstr>583;#TBD Effort|ac059e7d-4f3a-4f3a-aae6-1959af6dadf3</vt:lpwstr>
  </property>
  <property fmtid="{D5CDD505-2E9C-101B-9397-08002B2CF9AE}" pid="32" name="e6e320f5c2ab4532bc0affd47f90b31c">
    <vt:lpwstr/>
  </property>
  <property fmtid="{D5CDD505-2E9C-101B-9397-08002B2CF9AE}" pid="33" name="PM_x0020_Topics">
    <vt:lpwstr/>
  </property>
  <property fmtid="{D5CDD505-2E9C-101B-9397-08002B2CF9AE}" pid="34" name="PM Topics">
    <vt:lpwstr/>
  </property>
  <property fmtid="{D5CDD505-2E9C-101B-9397-08002B2CF9AE}" pid="35" name="DocumentLink">
    <vt:lpwstr>https://uwnetid.sharepoint.com/sites/UWFTTeam//sites/UWFTTeam/Sandbox Documents/Op Model Shared Services Docs/Slide Decks Op Model Shared Services/Material Master Op Model Shared Services_PlanArchitect.pptx</vt:lpwstr>
  </property>
  <property fmtid="{D5CDD505-2E9C-101B-9397-08002B2CF9AE}" pid="36" name="SandBoxDocumentsUrl">
    <vt:lpwstr>https://uwnetid.sharepoint.com/sites/UWFTTeam/_layouts/15/wrkstat.aspx?List=9a6372f2-1c1b-4a2c-afb2-3bd48b102e88&amp;WorkflowInstanceName=d74b6768-3874-4890-96d3-1a38e71ff486, Set URL</vt:lpwstr>
  </property>
  <property fmtid="{D5CDD505-2E9C-101B-9397-08002B2CF9AE}" pid="37" name="h9d20ee9cd914b71a0d5343b7a0aee19">
    <vt:lpwstr>Template|ab09379f-8e9c-4109-ac8e-967692de8f42</vt:lpwstr>
  </property>
  <property fmtid="{D5CDD505-2E9C-101B-9397-08002B2CF9AE}" pid="38" name="d81b5cf1e51943db95f66400bc834c31">
    <vt:lpwstr/>
  </property>
  <property fmtid="{D5CDD505-2E9C-101B-9397-08002B2CF9AE}" pid="39" name="caa3166a4ef44d52a884ec95dadc7085">
    <vt:lpwstr/>
  </property>
  <property fmtid="{D5CDD505-2E9C-101B-9397-08002B2CF9AE}" pid="40" name="Type SB">
    <vt:lpwstr>627;#_TBD Type|81f31b21-3e0f-4e81-bd21-3459148e0219</vt:lpwstr>
  </property>
  <property fmtid="{D5CDD505-2E9C-101B-9397-08002B2CF9AE}" pid="41" name="_docset_NoMedatataSyncRequired">
    <vt:lpwstr>False</vt:lpwstr>
  </property>
  <property fmtid="{D5CDD505-2E9C-101B-9397-08002B2CF9AE}" pid="42" name="Status SB">
    <vt:lpwstr>NA</vt:lpwstr>
  </property>
  <property fmtid="{D5CDD505-2E9C-101B-9397-08002B2CF9AE}" pid="43" name="Stage - SB">
    <vt:lpwstr>Configure and Prototype</vt:lpwstr>
  </property>
  <property fmtid="{D5CDD505-2E9C-101B-9397-08002B2CF9AE}" pid="44" name="g8ecfd6069cd4448a46f82c4ec933d65">
    <vt:lpwstr>_TBD Type|81f31b21-3e0f-4e81-bd21-3459148e0219</vt:lpwstr>
  </property>
  <property fmtid="{D5CDD505-2E9C-101B-9397-08002B2CF9AE}" pid="45" name="h5e7189ca4ac4979a0394616daf355b0">
    <vt:lpwstr>TBD Effort|ac059e7d-4f3a-4f3a-aae6-1959af6dadf3</vt:lpwstr>
  </property>
  <property fmtid="{D5CDD505-2E9C-101B-9397-08002B2CF9AE}" pid="46" name="Process Areas L2">
    <vt:lpwstr/>
  </property>
  <property fmtid="{D5CDD505-2E9C-101B-9397-08002B2CF9AE}" pid="47" name="DocumentSetDescription">
    <vt:lpwstr/>
  </property>
  <property fmtid="{D5CDD505-2E9C-101B-9397-08002B2CF9AE}" pid="48" name="xd_ProgID">
    <vt:lpwstr/>
  </property>
  <property fmtid="{D5CDD505-2E9C-101B-9397-08002B2CF9AE}" pid="49" name="ComplianceAssetId">
    <vt:lpwstr/>
  </property>
  <property fmtid="{D5CDD505-2E9C-101B-9397-08002B2CF9AE}" pid="50" name="TemplateUrl">
    <vt:lpwstr/>
  </property>
  <property fmtid="{D5CDD505-2E9C-101B-9397-08002B2CF9AE}" pid="51" name="xd_Signature">
    <vt:bool>false</vt:bool>
  </property>
  <property fmtid="{D5CDD505-2E9C-101B-9397-08002B2CF9AE}" pid="52" name="MSIP_Label_ea60d57e-af5b-4752-ac57-3e4f28ca11dc_Enabled">
    <vt:lpwstr>true</vt:lpwstr>
  </property>
  <property fmtid="{D5CDD505-2E9C-101B-9397-08002B2CF9AE}" pid="53" name="MSIP_Label_ea60d57e-af5b-4752-ac57-3e4f28ca11dc_SetDate">
    <vt:lpwstr>2021-06-02T16:38:29Z</vt:lpwstr>
  </property>
  <property fmtid="{D5CDD505-2E9C-101B-9397-08002B2CF9AE}" pid="54" name="MSIP_Label_ea60d57e-af5b-4752-ac57-3e4f28ca11dc_Method">
    <vt:lpwstr>Standard</vt:lpwstr>
  </property>
  <property fmtid="{D5CDD505-2E9C-101B-9397-08002B2CF9AE}" pid="55" name="MSIP_Label_ea60d57e-af5b-4752-ac57-3e4f28ca11dc_Name">
    <vt:lpwstr>ea60d57e-af5b-4752-ac57-3e4f28ca11dc</vt:lpwstr>
  </property>
  <property fmtid="{D5CDD505-2E9C-101B-9397-08002B2CF9AE}" pid="56" name="MSIP_Label_ea60d57e-af5b-4752-ac57-3e4f28ca11dc_SiteId">
    <vt:lpwstr>36da45f1-dd2c-4d1f-af13-5abe46b99921</vt:lpwstr>
  </property>
  <property fmtid="{D5CDD505-2E9C-101B-9397-08002B2CF9AE}" pid="57" name="MSIP_Label_ea60d57e-af5b-4752-ac57-3e4f28ca11dc_ActionId">
    <vt:lpwstr>bba6b171-c4d7-4ece-8313-ea277101de26</vt:lpwstr>
  </property>
  <property fmtid="{D5CDD505-2E9C-101B-9397-08002B2CF9AE}" pid="58" name="MSIP_Label_ea60d57e-af5b-4752-ac57-3e4f28ca11dc_ContentBits">
    <vt:lpwstr>0</vt:lpwstr>
  </property>
  <property fmtid="{D5CDD505-2E9C-101B-9397-08002B2CF9AE}" pid="59" name="Process Areas - UWFT">
    <vt:lpwstr>5;#_NA Not Applicable|da71a9cd-6e60-49f6-8dde-ddeb91baa0aa</vt:lpwstr>
  </property>
  <property fmtid="{D5CDD505-2E9C-101B-9397-08002B2CF9AE}" pid="60" name="Doc Type - UWFT">
    <vt:lpwstr>3;#Organizing/Monitoring Work in Progress|c40c95eb-337c-4daa-8d2e-8e12d1a00b16</vt:lpwstr>
  </property>
  <property fmtid="{D5CDD505-2E9C-101B-9397-08002B2CF9AE}" pid="61" name="MediaServiceImageTags">
    <vt:lpwstr/>
  </property>
  <property fmtid="{D5CDD505-2E9C-101B-9397-08002B2CF9AE}" pid="62" name="Deliverables">
    <vt:lpwstr>593;#Op Model Effort|c89a1adc-edf5-4c45-9973-4de29aa4cbc4</vt:lpwstr>
  </property>
  <property fmtid="{D5CDD505-2E9C-101B-9397-08002B2CF9AE}" pid="63" name="Deliverable Type">
    <vt:lpwstr>NA</vt:lpwstr>
  </property>
  <property fmtid="{D5CDD505-2E9C-101B-9397-08002B2CF9AE}" pid="64" name="SharedWithUsers">
    <vt:lpwstr/>
  </property>
  <property fmtid="{D5CDD505-2E9C-101B-9397-08002B2CF9AE}" pid="65" name="lcf76f155ced4ddcb4097134ff3c332f">
    <vt:lpwstr/>
  </property>
  <property fmtid="{D5CDD505-2E9C-101B-9397-08002B2CF9AE}" pid="66" name="m20dcd23bfb146678cfadc0f8b530117">
    <vt:lpwstr/>
  </property>
  <property fmtid="{D5CDD505-2E9C-101B-9397-08002B2CF9AE}" pid="67" name="cfda4c2e6eaa4b919c52782db5a3950d">
    <vt:lpwstr/>
  </property>
  <property fmtid="{D5CDD505-2E9C-101B-9397-08002B2CF9AE}" pid="68" name="jfa7385944014aa794a01674ea6d4a75">
    <vt:lpwstr/>
  </property>
  <property fmtid="{D5CDD505-2E9C-101B-9397-08002B2CF9AE}" pid="69" name="_ExtendedDescription">
    <vt:lpwstr/>
  </property>
  <property fmtid="{D5CDD505-2E9C-101B-9397-08002B2CF9AE}" pid="70" name="_dlc_DocIdItemGuid">
    <vt:lpwstr>87985a72-d379-4a45-9dcc-9c3d6eba6c90</vt:lpwstr>
  </property>
  <property fmtid="{D5CDD505-2E9C-101B-9397-08002B2CF9AE}" pid="71" name="Topic - UWFT">
    <vt:lpwstr>6;#Op Model Effort|c89a1adc-edf5-4c45-9973-4de29aa4cbc4</vt:lpwstr>
  </property>
  <property fmtid="{D5CDD505-2E9C-101B-9397-08002B2CF9AE}" pid="72" name="f1d40a61100d4fd78c055bcbbc959a60">
    <vt:lpwstr>_NA Not Applicable|da71a9cd-6e60-49f6-8dde-ddeb91baa0aa</vt:lpwstr>
  </property>
  <property fmtid="{D5CDD505-2E9C-101B-9397-08002B2CF9AE}" pid="73" name="e0554abe769746e69c042ffe99e604b4">
    <vt:lpwstr>Op Model Effort|c89a1adc-edf5-4c45-9973-4de29aa4cbc4</vt:lpwstr>
  </property>
  <property fmtid="{D5CDD505-2E9C-101B-9397-08002B2CF9AE}" pid="74" name="h8618d58416d42168e7ab0429ee6aab7">
    <vt:lpwstr>Organizing/Monitoring Work in Progress|c40c95eb-337c-4daa-8d2e-8e12d1a00b16</vt:lpwstr>
  </property>
</Properties>
</file>